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3"/>
  </p:notesMasterIdLst>
  <p:sldIdLst>
    <p:sldId id="256" r:id="rId7"/>
    <p:sldId id="260" r:id="rId8"/>
    <p:sldId id="275" r:id="rId9"/>
    <p:sldId id="258" r:id="rId10"/>
    <p:sldId id="263" r:id="rId11"/>
    <p:sldId id="264" r:id="rId12"/>
    <p:sldId id="274" r:id="rId13"/>
    <p:sldId id="271" r:id="rId14"/>
    <p:sldId id="272" r:id="rId15"/>
    <p:sldId id="266" r:id="rId16"/>
    <p:sldId id="261" r:id="rId17"/>
    <p:sldId id="269" r:id="rId18"/>
    <p:sldId id="267" r:id="rId19"/>
    <p:sldId id="257" r:id="rId20"/>
    <p:sldId id="273" r:id="rId21"/>
    <p:sldId id="262" r:id="rId2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89840"/>
    <a:srgbClr val="000099"/>
    <a:srgbClr val="009999"/>
    <a:srgbClr val="CC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81" autoAdjust="0"/>
  </p:normalViewPr>
  <p:slideViewPr>
    <p:cSldViewPr>
      <p:cViewPr varScale="1">
        <p:scale>
          <a:sx n="63" d="100"/>
          <a:sy n="63" d="100"/>
        </p:scale>
        <p:origin x="-158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7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DF5997D-AEEA-4094-9BDE-4F8CF5FA55E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F99205-4FB4-4ADE-BE31-35703A9C0D9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22A6D5-1B62-475B-9C71-64037291A4E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2C86E8-F88D-4DC7-8783-937AFF5F60A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406C566-9572-4659-AC03-6A7A852818B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l-GR"/>
          </a:p>
        </p:txBody>
      </p:sp>
      <p:sp>
        <p:nvSpPr>
          <p:cNvPr id="3" name="ClipArt Placeholder 2"/>
          <p:cNvSpPr>
            <a:spLocks noGrp="1"/>
          </p:cNvSpPr>
          <p:nvPr>
            <p:ph type="clipArt" sz="half" idx="1"/>
          </p:nvPr>
        </p:nvSpPr>
        <p:spPr>
          <a:xfrm>
            <a:off x="685800" y="1981200"/>
            <a:ext cx="3810000" cy="4114800"/>
          </a:xfrm>
        </p:spPr>
        <p:txBody>
          <a:bodyPr/>
          <a:lstStyle/>
          <a:p>
            <a:endParaRPr lang="el-G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EDE0A2D-D775-4E52-9DF0-9DEC242E571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A18AC5C3-BA51-42FC-BE78-F8226C32545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E54B16-6B27-42C1-A5AC-CD23FF3404C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6F13CB-52C4-411B-98F9-B1126734124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C44D38-15BE-4345-A67F-B163DC1EBFA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DDE70D7-255E-4749-8F7F-273F75F2393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4A4CBC1-8837-4F49-81C7-BEF563FA7DD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770CEEF-5346-466D-8304-171135CAF98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9C0370-8000-4030-85D5-2B65C36D39E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3D9E06-4B25-45A7-9586-33ED544419F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89840"/>
            </a:gs>
            <a:gs pos="100000">
              <a:srgbClr val="989840">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15EEF20-5343-49F3-B836-E2320E2F4DA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7.jpeg"/><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9.gif"/><Relationship Id="rId10" Type="http://schemas.openxmlformats.org/officeDocument/2006/relationships/image" Target="../media/image41.jpeg"/><Relationship Id="rId4" Type="http://schemas.openxmlformats.org/officeDocument/2006/relationships/image" Target="../media/image38.jpeg"/><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commons.wikimedia.org/wiki/Image:LTA8G10_by_centennialofflight-gov.jpg" TargetMode="Externa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hyperlink" Target="http://commons.wikimedia.org/wiki/Image:Zeppelin_bombing_plaque_2005.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hyperlink" Target="http://www.century-of-flight.freeola.com/new%20site/frames/WW1%20aircraft_frame.htm" TargetMode="External"/><Relationship Id="rId1" Type="http://schemas.openxmlformats.org/officeDocument/2006/relationships/slideLayout" Target="../slideLayouts/slideLayout1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hyperlink" Target="http://www.answers.com/main/Record2?a=NR&amp;url=http%3A%2F%2Fcommons.wikimedia.org%2Fwiki%2FImage%3ABillyBishopCadet.jpg" TargetMode="External"/><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hyperlink" Target="http://www.pbs.org/greatwar/timeline/" TargetMode="External"/><Relationship Id="rId7" Type="http://schemas.openxmlformats.org/officeDocument/2006/relationships/hyperlink" Target="http://www.firstworldwar.com/weaponry/machineguns.htm" TargetMode="External"/><Relationship Id="rId2" Type="http://schemas.openxmlformats.org/officeDocument/2006/relationships/hyperlink" Target="http://www.firstworldwar.com/" TargetMode="External"/><Relationship Id="rId1" Type="http://schemas.openxmlformats.org/officeDocument/2006/relationships/slideLayout" Target="../slideLayouts/slideLayout2.xml"/><Relationship Id="rId6" Type="http://schemas.openxmlformats.org/officeDocument/2006/relationships/hyperlink" Target="http://www.nationalarchives.gov.uk/documentsonline/medals.asp" TargetMode="External"/><Relationship Id="rId5" Type="http://schemas.openxmlformats.org/officeDocument/2006/relationships/hyperlink" Target="http://www.firstworldwar.com/timeline/" TargetMode="External"/><Relationship Id="rId4" Type="http://schemas.openxmlformats.org/officeDocument/2006/relationships/hyperlink" Target="http://www.eyewitnesstohistory.com/w1frm.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upload.wikimedia.org/wikipedia/commons/3/34/Australian_infantry_small_box_respirators_Ypres_1917.jpg" TargetMode="External"/><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hyperlink" Target="http://www.bookrags.com/Ypres"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hyperlink" Target="file:///\\RESU-S\VOL1\STAFF\BRENT%20HERGOTT\Grade%2010%20Academic%20History\World%20War%20One\adlinkMouseOver(event,this,1);" TargetMode="External"/><Relationship Id="rId3" Type="http://schemas.openxmlformats.org/officeDocument/2006/relationships/image" Target="../media/image18.jpeg"/><Relationship Id="rId7" Type="http://schemas.openxmlformats.org/officeDocument/2006/relationships/hyperlink" Target="file:///\\RESU-S\VOL1\STAFF\BRENT%20HERGOTT\Grade%2010%20Academic%20History\World%20War%20One\adlinkMouseOver(event,this,0);"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www.bookrags.com/Technology_during_World_War_I" TargetMode="External"/><Relationship Id="rId5" Type="http://schemas.openxmlformats.org/officeDocument/2006/relationships/image" Target="../media/image19.jpeg"/><Relationship Id="rId10" Type="http://schemas.openxmlformats.org/officeDocument/2006/relationships/image" Target="../media/image20.png"/><Relationship Id="rId4" Type="http://schemas.openxmlformats.org/officeDocument/2006/relationships/hyperlink" Target="http://commons.wikimedia.org/wiki/Image:Vickers_IWW.jpg" TargetMode="External"/><Relationship Id="rId9" Type="http://schemas.openxmlformats.org/officeDocument/2006/relationships/hyperlink" Target="http://www.bookrags.com/Vickers_machine_gu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openxmlformats.org/officeDocument/2006/relationships/hyperlink" Target="http://upload.wikimedia.org/wikipedia/commons/c/c8/Passchendaele_aerial_view.jpg" TargetMode="External"/><Relationship Id="rId2" Type="http://schemas.openxmlformats.org/officeDocument/2006/relationships/hyperlink" Target="http://www.historylearningsite.co.uk/artillery_and_world_war_one.htm" TargetMode="Externa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en.wikipedia.org/wiki/Image:15in_howitzer_Menin_Rd_5_October_1917.jpg" TargetMode="External"/><Relationship Id="rId10" Type="http://schemas.openxmlformats.org/officeDocument/2006/relationships/image" Target="../media/image35.png"/><Relationship Id="rId4" Type="http://schemas.openxmlformats.org/officeDocument/2006/relationships/image" Target="../media/image32.jpeg"/><Relationship Id="rId9" Type="http://schemas.openxmlformats.org/officeDocument/2006/relationships/hyperlink" Target="http://en.wikipedia.org/wiki/Image:Passchendaele_aerial_view.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7162800" y="6172200"/>
            <a:ext cx="1752600" cy="304800"/>
          </a:xfrm>
        </p:spPr>
        <p:txBody>
          <a:bodyPr/>
          <a:lstStyle/>
          <a:p>
            <a:pPr algn="l">
              <a:lnSpc>
                <a:spcPct val="80000"/>
              </a:lnSpc>
            </a:pPr>
            <a:r>
              <a:rPr lang="en-US" sz="1400">
                <a:solidFill>
                  <a:schemeClr val="bg1"/>
                </a:solidFill>
                <a:latin typeface="Verdana" pitchFamily="34" charset="0"/>
              </a:rPr>
              <a:t>By: B Hergott</a:t>
            </a:r>
          </a:p>
          <a:p>
            <a:pPr algn="l">
              <a:lnSpc>
                <a:spcPct val="80000"/>
              </a:lnSpc>
            </a:pPr>
            <a:r>
              <a:rPr lang="en-US" sz="1400">
                <a:solidFill>
                  <a:schemeClr val="bg1"/>
                </a:solidFill>
                <a:latin typeface="Verdana" pitchFamily="34" charset="0"/>
              </a:rPr>
              <a:t>R.C.S.S. History</a:t>
            </a:r>
          </a:p>
        </p:txBody>
      </p:sp>
      <p:sp>
        <p:nvSpPr>
          <p:cNvPr id="2052" name="WordArt 4"/>
          <p:cNvSpPr>
            <a:spLocks noChangeArrowheads="1" noChangeShapeType="1" noTextEdit="1"/>
          </p:cNvSpPr>
          <p:nvPr/>
        </p:nvSpPr>
        <p:spPr bwMode="auto">
          <a:xfrm>
            <a:off x="2590800" y="1600200"/>
            <a:ext cx="3857625" cy="857250"/>
          </a:xfrm>
          <a:prstGeom prst="rect">
            <a:avLst/>
          </a:prstGeom>
        </p:spPr>
        <p:txBody>
          <a:bodyPr wrap="none" fromWordArt="1">
            <a:prstTxWarp prst="textPlain">
              <a:avLst>
                <a:gd name="adj" fmla="val 50000"/>
              </a:avLst>
            </a:prstTxWarp>
          </a:bodyPr>
          <a:lstStyle/>
          <a:p>
            <a:r>
              <a:rPr lang="en-GB" sz="6000" kern="10">
                <a:ln w="9525">
                  <a:noFill/>
                  <a:round/>
                  <a:headEnd/>
                  <a:tailEnd/>
                </a:ln>
                <a:solidFill>
                  <a:schemeClr val="bg1"/>
                </a:solidFill>
                <a:effectLst>
                  <a:outerShdw dist="45791" dir="2021404" algn="ctr" rotWithShape="0">
                    <a:srgbClr val="B2B2B2">
                      <a:alpha val="80000"/>
                    </a:srgbClr>
                  </a:outerShdw>
                </a:effectLst>
                <a:latin typeface="Times New Roman"/>
                <a:cs typeface="Times New Roman"/>
              </a:rPr>
              <a:t>World War I</a:t>
            </a:r>
            <a:endParaRPr lang="el-GR" sz="6000" kern="10">
              <a:ln w="9525">
                <a:noFill/>
                <a:round/>
                <a:headEnd/>
                <a:tailEnd/>
              </a:ln>
              <a:solidFill>
                <a:schemeClr val="bg1"/>
              </a:solidFill>
              <a:effectLst>
                <a:outerShdw dist="45791" dir="2021404" algn="ctr" rotWithShape="0">
                  <a:srgbClr val="B2B2B2">
                    <a:alpha val="80000"/>
                  </a:srgbClr>
                </a:outerShdw>
              </a:effectLst>
              <a:latin typeface="Times New Roman"/>
              <a:cs typeface="Times New Roman"/>
            </a:endParaRPr>
          </a:p>
        </p:txBody>
      </p:sp>
      <p:pic>
        <p:nvPicPr>
          <p:cNvPr id="2053" name="Picture 5" descr="j0163100"/>
          <p:cNvPicPr>
            <a:picLocks noChangeAspect="1" noChangeArrowheads="1" noCrop="1"/>
          </p:cNvPicPr>
          <p:nvPr/>
        </p:nvPicPr>
        <p:blipFill>
          <a:blip r:embed="rId2" cstate="print"/>
          <a:srcRect/>
          <a:stretch>
            <a:fillRect/>
          </a:stretch>
        </p:blipFill>
        <p:spPr bwMode="auto">
          <a:xfrm>
            <a:off x="3505200" y="2895600"/>
            <a:ext cx="2057400" cy="2047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strVal val="#ppt_w*2.5"/>
                                          </p:val>
                                        </p:tav>
                                        <p:tav tm="100000">
                                          <p:val>
                                            <p:strVal val="#ppt_w"/>
                                          </p:val>
                                        </p:tav>
                                      </p:tavLst>
                                    </p:anim>
                                    <p:anim calcmode="lin" valueType="num">
                                      <p:cBhvr>
                                        <p:cTn id="8" dur="500" fill="hold"/>
                                        <p:tgtEl>
                                          <p:spTgt spid="2052"/>
                                        </p:tgtEl>
                                        <p:attrNameLst>
                                          <p:attrName>ppt_h</p:attrName>
                                        </p:attrNameLst>
                                      </p:cBhvr>
                                      <p:tavLst>
                                        <p:tav tm="0">
                                          <p:val>
                                            <p:strVal val="#ppt_h*0.01"/>
                                          </p:val>
                                        </p:tav>
                                        <p:tav tm="100000">
                                          <p:val>
                                            <p:strVal val="#ppt_h"/>
                                          </p:val>
                                        </p:tav>
                                      </p:tavLst>
                                    </p:anim>
                                    <p:anim calcmode="lin" valueType="num">
                                      <p:cBhvr>
                                        <p:cTn id="9" dur="500" fill="hold"/>
                                        <p:tgtEl>
                                          <p:spTgt spid="2052"/>
                                        </p:tgtEl>
                                        <p:attrNameLst>
                                          <p:attrName>ppt_x</p:attrName>
                                        </p:attrNameLst>
                                      </p:cBhvr>
                                      <p:tavLst>
                                        <p:tav tm="0">
                                          <p:val>
                                            <p:strVal val="#ppt_x"/>
                                          </p:val>
                                        </p:tav>
                                        <p:tav tm="100000">
                                          <p:val>
                                            <p:strVal val="#ppt_x"/>
                                          </p:val>
                                        </p:tav>
                                      </p:tavLst>
                                    </p:anim>
                                    <p:anim calcmode="lin" valueType="num">
                                      <p:cBhvr>
                                        <p:cTn id="10" dur="500" fill="hold"/>
                                        <p:tgtEl>
                                          <p:spTgt spid="2052"/>
                                        </p:tgtEl>
                                        <p:attrNameLst>
                                          <p:attrName>ppt_y</p:attrName>
                                        </p:attrNameLst>
                                      </p:cBhvr>
                                      <p:tavLst>
                                        <p:tav tm="0">
                                          <p:val>
                                            <p:strVal val="#ppt_h+1"/>
                                          </p:val>
                                        </p:tav>
                                        <p:tav tm="100000">
                                          <p:val>
                                            <p:strVal val="#ppt_y"/>
                                          </p:val>
                                        </p:tav>
                                      </p:tavLst>
                                    </p:anim>
                                    <p:animEffect transition="in" filter="fade">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nodeType="click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fade">
                                      <p:cBhvr>
                                        <p:cTn id="16" dur="770" decel="100000"/>
                                        <p:tgtEl>
                                          <p:spTgt spid="2053"/>
                                        </p:tgtEl>
                                      </p:cBhvr>
                                    </p:animEffect>
                                    <p:animScale>
                                      <p:cBhvr>
                                        <p:cTn id="17" dur="770" decel="100000"/>
                                        <p:tgtEl>
                                          <p:spTgt spid="2053"/>
                                        </p:tgtEl>
                                      </p:cBhvr>
                                      <p:from x="10000" y="10000"/>
                                      <p:to x="200000" y="450000"/>
                                    </p:animScale>
                                    <p:animScale>
                                      <p:cBhvr>
                                        <p:cTn id="18" dur="1230" accel="100000" fill="hold">
                                          <p:stCondLst>
                                            <p:cond delay="770"/>
                                          </p:stCondLst>
                                        </p:cTn>
                                        <p:tgtEl>
                                          <p:spTgt spid="2053"/>
                                        </p:tgtEl>
                                      </p:cBhvr>
                                      <p:from x="200000" y="450000"/>
                                      <p:to x="100000" y="100000"/>
                                    </p:animScale>
                                    <p:set>
                                      <p:cBhvr>
                                        <p:cTn id="19" dur="770" fill="hold"/>
                                        <p:tgtEl>
                                          <p:spTgt spid="2053"/>
                                        </p:tgtEl>
                                        <p:attrNameLst>
                                          <p:attrName>ppt_x</p:attrName>
                                        </p:attrNameLst>
                                      </p:cBhvr>
                                      <p:to>
                                        <p:strVal val="(0.5)"/>
                                      </p:to>
                                    </p:set>
                                    <p:anim from="(0.5)" to="(#ppt_x)" calcmode="lin" valueType="num">
                                      <p:cBhvr>
                                        <p:cTn id="20" dur="1230" accel="100000" fill="hold">
                                          <p:stCondLst>
                                            <p:cond delay="770"/>
                                          </p:stCondLst>
                                        </p:cTn>
                                        <p:tgtEl>
                                          <p:spTgt spid="2053"/>
                                        </p:tgtEl>
                                        <p:attrNameLst>
                                          <p:attrName>ppt_x</p:attrName>
                                        </p:attrNameLst>
                                      </p:cBhvr>
                                    </p:anim>
                                    <p:set>
                                      <p:cBhvr>
                                        <p:cTn id="21" dur="770" fill="hold"/>
                                        <p:tgtEl>
                                          <p:spTgt spid="2053"/>
                                        </p:tgtEl>
                                        <p:attrNameLst>
                                          <p:attrName>ppt_y</p:attrName>
                                        </p:attrNameLst>
                                      </p:cBhvr>
                                      <p:to>
                                        <p:strVal val="(#ppt_y+0.4)"/>
                                      </p:to>
                                    </p:set>
                                    <p:anim from="(#ppt_y+0.4)" to="(#ppt_y)" calcmode="lin" valueType="num">
                                      <p:cBhvr>
                                        <p:cTn id="22" dur="1230" accel="100000" fill="hold">
                                          <p:stCondLst>
                                            <p:cond delay="770"/>
                                          </p:stCondLst>
                                        </p:cTn>
                                        <p:tgtEl>
                                          <p:spTgt spid="2053"/>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2051">
                                            <p:txEl>
                                              <p:pRg st="0" end="0"/>
                                            </p:txEl>
                                          </p:spTgt>
                                        </p:tgtEl>
                                        <p:attrNameLst>
                                          <p:attrName>style.visibility</p:attrName>
                                        </p:attrNameLst>
                                      </p:cBhvr>
                                      <p:to>
                                        <p:strVal val="visible"/>
                                      </p:to>
                                    </p:set>
                                    <p:set>
                                      <p:cBhvr>
                                        <p:cTn id="27" dur="455" fill="hold">
                                          <p:stCondLst>
                                            <p:cond delay="0"/>
                                          </p:stCondLst>
                                        </p:cTn>
                                        <p:tgtEl>
                                          <p:spTgt spid="2051">
                                            <p:txEl>
                                              <p:pRg st="0" end="0"/>
                                            </p:txEl>
                                          </p:spTgt>
                                        </p:tgtEl>
                                        <p:attrNameLst>
                                          <p:attrName>style.rotation</p:attrName>
                                        </p:attrNameLst>
                                      </p:cBhvr>
                                      <p:to>
                                        <p:strVal val="-45.0"/>
                                      </p:to>
                                    </p:set>
                                    <p:anim calcmode="lin" valueType="num">
                                      <p:cBhvr>
                                        <p:cTn id="28" dur="455" fill="hold">
                                          <p:stCondLst>
                                            <p:cond delay="455"/>
                                          </p:stCondLst>
                                        </p:cTn>
                                        <p:tgtEl>
                                          <p:spTgt spid="205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2051">
                                            <p:txEl>
                                              <p:pRg st="0" end="0"/>
                                            </p:txEl>
                                          </p:spTgt>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205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205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8" presetClass="entr" presetSubtype="0" accel="50000" fill="hold" grpId="0" nodeType="clickEffect">
                                  <p:stCondLst>
                                    <p:cond delay="0"/>
                                  </p:stCondLst>
                                  <p:iterate type="lt">
                                    <p:tmPct val="50000"/>
                                  </p:iterate>
                                  <p:childTnLst>
                                    <p:set>
                                      <p:cBhvr>
                                        <p:cTn id="35" dur="1" fill="hold">
                                          <p:stCondLst>
                                            <p:cond delay="0"/>
                                          </p:stCondLst>
                                        </p:cTn>
                                        <p:tgtEl>
                                          <p:spTgt spid="2051">
                                            <p:txEl>
                                              <p:pRg st="1" end="1"/>
                                            </p:txEl>
                                          </p:spTgt>
                                        </p:tgtEl>
                                        <p:attrNameLst>
                                          <p:attrName>style.visibility</p:attrName>
                                        </p:attrNameLst>
                                      </p:cBhvr>
                                      <p:to>
                                        <p:strVal val="visible"/>
                                      </p:to>
                                    </p:set>
                                    <p:set>
                                      <p:cBhvr>
                                        <p:cTn id="36" dur="455" fill="hold">
                                          <p:stCondLst>
                                            <p:cond delay="0"/>
                                          </p:stCondLst>
                                        </p:cTn>
                                        <p:tgtEl>
                                          <p:spTgt spid="2051">
                                            <p:txEl>
                                              <p:pRg st="1" end="1"/>
                                            </p:txEl>
                                          </p:spTgt>
                                        </p:tgtEl>
                                        <p:attrNameLst>
                                          <p:attrName>style.rotation</p:attrName>
                                        </p:attrNameLst>
                                      </p:cBhvr>
                                      <p:to>
                                        <p:strVal val="-45.0"/>
                                      </p:to>
                                    </p:set>
                                    <p:anim calcmode="lin" valueType="num">
                                      <p:cBhvr>
                                        <p:cTn id="37" dur="455" fill="hold">
                                          <p:stCondLst>
                                            <p:cond delay="455"/>
                                          </p:stCondLst>
                                        </p:cTn>
                                        <p:tgtEl>
                                          <p:spTgt spid="2051">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2051">
                                            <p:txEl>
                                              <p:pRg st="1" end="1"/>
                                            </p:txEl>
                                          </p:spTgt>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2051">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2051">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p6"/>
          <p:cNvPicPr>
            <a:picLocks noChangeAspect="1" noChangeArrowheads="1"/>
          </p:cNvPicPr>
          <p:nvPr/>
        </p:nvPicPr>
        <p:blipFill>
          <a:blip r:embed="rId3" cstate="print"/>
          <a:srcRect/>
          <a:stretch>
            <a:fillRect/>
          </a:stretch>
        </p:blipFill>
        <p:spPr bwMode="auto">
          <a:xfrm>
            <a:off x="4572000" y="685800"/>
            <a:ext cx="4572000" cy="2863850"/>
          </a:xfrm>
          <a:prstGeom prst="rect">
            <a:avLst/>
          </a:prstGeom>
          <a:noFill/>
        </p:spPr>
      </p:pic>
      <p:sp>
        <p:nvSpPr>
          <p:cNvPr id="21508" name="Rectangle 4"/>
          <p:cNvSpPr>
            <a:spLocks noGrp="1" noChangeArrowheads="1"/>
          </p:cNvSpPr>
          <p:nvPr>
            <p:ph type="ctrTitle"/>
          </p:nvPr>
        </p:nvSpPr>
        <p:spPr>
          <a:xfrm>
            <a:off x="685800" y="-381000"/>
            <a:ext cx="7772400" cy="1470025"/>
          </a:xfrm>
        </p:spPr>
        <p:txBody>
          <a:bodyPr/>
          <a:lstStyle/>
          <a:p>
            <a:r>
              <a:rPr lang="en-US">
                <a:solidFill>
                  <a:schemeClr val="bg1"/>
                </a:solidFill>
              </a:rPr>
              <a:t>Submarines</a:t>
            </a:r>
          </a:p>
        </p:txBody>
      </p:sp>
      <p:sp>
        <p:nvSpPr>
          <p:cNvPr id="21509" name="Rectangle 5"/>
          <p:cNvSpPr>
            <a:spLocks noGrp="1" noChangeArrowheads="1"/>
          </p:cNvSpPr>
          <p:nvPr>
            <p:ph type="subTitle" idx="1"/>
          </p:nvPr>
        </p:nvSpPr>
        <p:spPr>
          <a:xfrm>
            <a:off x="152400" y="4038600"/>
            <a:ext cx="5334000" cy="2590800"/>
          </a:xfrm>
        </p:spPr>
        <p:txBody>
          <a:bodyPr/>
          <a:lstStyle/>
          <a:p>
            <a:pPr algn="l">
              <a:lnSpc>
                <a:spcPct val="80000"/>
              </a:lnSpc>
            </a:pPr>
            <a:r>
              <a:rPr lang="en-US" sz="2400">
                <a:solidFill>
                  <a:schemeClr val="bg1"/>
                </a:solidFill>
              </a:rPr>
              <a:t>The submarines were not considered much of a threat at the beginning of World War I, but it wasn’t long until they became a major threat for both sides. A submarine is a ship that travels under water. Germany’s were called U-Boats.  Most submarines are used in the war to attack enemy ships with torpedoes.</a:t>
            </a:r>
          </a:p>
        </p:txBody>
      </p:sp>
      <p:pic>
        <p:nvPicPr>
          <p:cNvPr id="21511" name="Picture 7" descr="A black and white photograph of British ship sinking after a U-boat attack in the North Sea, 1916"/>
          <p:cNvPicPr>
            <a:picLocks noChangeAspect="1" noChangeArrowheads="1"/>
          </p:cNvPicPr>
          <p:nvPr/>
        </p:nvPicPr>
        <p:blipFill>
          <a:blip r:embed="rId4" cstate="print"/>
          <a:srcRect/>
          <a:stretch>
            <a:fillRect/>
          </a:stretch>
        </p:blipFill>
        <p:spPr bwMode="auto">
          <a:xfrm>
            <a:off x="1752600" y="1809750"/>
            <a:ext cx="2971800" cy="2228850"/>
          </a:xfrm>
          <a:prstGeom prst="rect">
            <a:avLst/>
          </a:prstGeom>
          <a:noFill/>
        </p:spPr>
      </p:pic>
      <p:pic>
        <p:nvPicPr>
          <p:cNvPr id="21515" name="Picture 11" descr="j0336593"/>
          <p:cNvPicPr>
            <a:picLocks noChangeAspect="1" noChangeArrowheads="1" noCrop="1"/>
          </p:cNvPicPr>
          <p:nvPr/>
        </p:nvPicPr>
        <p:blipFill>
          <a:blip r:embed="rId5" cstate="print"/>
          <a:srcRect/>
          <a:stretch>
            <a:fillRect/>
          </a:stretch>
        </p:blipFill>
        <p:spPr bwMode="auto">
          <a:xfrm>
            <a:off x="228600" y="6019800"/>
            <a:ext cx="1381125" cy="647700"/>
          </a:xfrm>
          <a:prstGeom prst="rect">
            <a:avLst/>
          </a:prstGeom>
          <a:noFill/>
        </p:spPr>
      </p:pic>
      <p:graphicFrame>
        <p:nvGraphicFramePr>
          <p:cNvPr id="21516" name="Object 12">
            <a:hlinkClick r:id="" action="ppaction://ole?verb=0"/>
          </p:cNvPr>
          <p:cNvGraphicFramePr>
            <a:graphicFrameLocks noChangeAspect="1"/>
          </p:cNvGraphicFramePr>
          <p:nvPr/>
        </p:nvGraphicFramePr>
        <p:xfrm>
          <a:off x="8153400" y="304800"/>
          <a:ext cx="609600" cy="609600"/>
        </p:xfrm>
        <a:graphic>
          <a:graphicData uri="http://schemas.openxmlformats.org/presentationml/2006/ole">
            <p:oleObj spid="_x0000_s21516" name="Sound Recorder Document" r:id="rId6" imgW="0" imgH="0" progId="SoundRec">
              <p:embed/>
            </p:oleObj>
          </a:graphicData>
        </a:graphic>
      </p:graphicFrame>
      <p:graphicFrame>
        <p:nvGraphicFramePr>
          <p:cNvPr id="21517" name="Object 13">
            <a:hlinkClick r:id="" action="ppaction://ole?verb=0"/>
          </p:cNvPr>
          <p:cNvGraphicFramePr>
            <a:graphicFrameLocks noChangeAspect="1"/>
          </p:cNvGraphicFramePr>
          <p:nvPr/>
        </p:nvGraphicFramePr>
        <p:xfrm>
          <a:off x="7772400" y="609600"/>
          <a:ext cx="609600" cy="609600"/>
        </p:xfrm>
        <a:graphic>
          <a:graphicData uri="http://schemas.openxmlformats.org/presentationml/2006/ole">
            <p:oleObj spid="_x0000_s21517" name="Sound Recorder Document" r:id="rId7" imgW="0" imgH="0" progId="SoundRec">
              <p:embed/>
            </p:oleObj>
          </a:graphicData>
        </a:graphic>
      </p:graphicFrame>
      <p:graphicFrame>
        <p:nvGraphicFramePr>
          <p:cNvPr id="21518" name="Object 14">
            <a:hlinkClick r:id="" action="ppaction://ole?verb=0"/>
          </p:cNvPr>
          <p:cNvGraphicFramePr>
            <a:graphicFrameLocks noChangeAspect="1"/>
          </p:cNvGraphicFramePr>
          <p:nvPr/>
        </p:nvGraphicFramePr>
        <p:xfrm>
          <a:off x="7696200" y="533400"/>
          <a:ext cx="609600" cy="609600"/>
        </p:xfrm>
        <a:graphic>
          <a:graphicData uri="http://schemas.openxmlformats.org/presentationml/2006/ole">
            <p:oleObj spid="_x0000_s21518" name="Sound Recorder Document" r:id="rId8" imgW="0" imgH="0" progId="SoundRec">
              <p:embed/>
            </p:oleObj>
          </a:graphicData>
        </a:graphic>
      </p:graphicFrame>
      <p:pic>
        <p:nvPicPr>
          <p:cNvPr id="21523" name="Picture 19" descr="cvr3"/>
          <p:cNvPicPr>
            <a:picLocks noChangeAspect="1" noChangeArrowheads="1"/>
          </p:cNvPicPr>
          <p:nvPr/>
        </p:nvPicPr>
        <p:blipFill>
          <a:blip r:embed="rId9" cstate="print"/>
          <a:srcRect/>
          <a:stretch>
            <a:fillRect/>
          </a:stretch>
        </p:blipFill>
        <p:spPr bwMode="auto">
          <a:xfrm>
            <a:off x="0" y="0"/>
            <a:ext cx="2914650" cy="1981200"/>
          </a:xfrm>
          <a:prstGeom prst="rect">
            <a:avLst/>
          </a:prstGeom>
          <a:noFill/>
        </p:spPr>
      </p:pic>
      <p:pic>
        <p:nvPicPr>
          <p:cNvPr id="21525" name="Picture 21" descr="gncrew"/>
          <p:cNvPicPr>
            <a:picLocks noChangeAspect="1" noChangeArrowheads="1"/>
          </p:cNvPicPr>
          <p:nvPr/>
        </p:nvPicPr>
        <p:blipFill>
          <a:blip r:embed="rId10" cstate="print"/>
          <a:srcRect/>
          <a:stretch>
            <a:fillRect/>
          </a:stretch>
        </p:blipFill>
        <p:spPr bwMode="auto">
          <a:xfrm>
            <a:off x="5410200" y="4500563"/>
            <a:ext cx="3733800" cy="23574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strVal val="#ppt_w*0.05"/>
                                          </p:val>
                                        </p:tav>
                                        <p:tav tm="100000">
                                          <p:val>
                                            <p:strVal val="#ppt_w"/>
                                          </p:val>
                                        </p:tav>
                                      </p:tavLst>
                                    </p:anim>
                                    <p:anim calcmode="lin" valueType="num">
                                      <p:cBhvr>
                                        <p:cTn id="8" dur="500" fill="hold"/>
                                        <p:tgtEl>
                                          <p:spTgt spid="21508"/>
                                        </p:tgtEl>
                                        <p:attrNameLst>
                                          <p:attrName>ppt_h</p:attrName>
                                        </p:attrNameLst>
                                      </p:cBhvr>
                                      <p:tavLst>
                                        <p:tav tm="0">
                                          <p:val>
                                            <p:strVal val="#ppt_h"/>
                                          </p:val>
                                        </p:tav>
                                        <p:tav tm="100000">
                                          <p:val>
                                            <p:strVal val="#ppt_h"/>
                                          </p:val>
                                        </p:tav>
                                      </p:tavLst>
                                    </p:anim>
                                    <p:anim calcmode="lin" valueType="num">
                                      <p:cBhvr>
                                        <p:cTn id="9" dur="500" fill="hold"/>
                                        <p:tgtEl>
                                          <p:spTgt spid="21508"/>
                                        </p:tgtEl>
                                        <p:attrNameLst>
                                          <p:attrName>ppt_x</p:attrName>
                                        </p:attrNameLst>
                                      </p:cBhvr>
                                      <p:tavLst>
                                        <p:tav tm="0">
                                          <p:val>
                                            <p:strVal val="#ppt_x-.2"/>
                                          </p:val>
                                        </p:tav>
                                        <p:tav tm="100000">
                                          <p:val>
                                            <p:strVal val="#ppt_x"/>
                                          </p:val>
                                        </p:tav>
                                      </p:tavLst>
                                    </p:anim>
                                    <p:anim calcmode="lin" valueType="num">
                                      <p:cBhvr>
                                        <p:cTn id="10" dur="500" fill="hold"/>
                                        <p:tgtEl>
                                          <p:spTgt spid="21508"/>
                                        </p:tgtEl>
                                        <p:attrNameLst>
                                          <p:attrName>ppt_y</p:attrName>
                                        </p:attrNameLst>
                                      </p:cBhvr>
                                      <p:tavLst>
                                        <p:tav tm="0">
                                          <p:val>
                                            <p:strVal val="#ppt_y"/>
                                          </p:val>
                                        </p:tav>
                                        <p:tav tm="100000">
                                          <p:val>
                                            <p:strVal val="#ppt_y"/>
                                          </p:val>
                                        </p:tav>
                                      </p:tavLst>
                                    </p:anim>
                                    <p:animEffect transition="in" filter="fade">
                                      <p:cBhvr>
                                        <p:cTn id="11" dur="500"/>
                                        <p:tgtEl>
                                          <p:spTgt spid="2150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1511"/>
                                        </p:tgtEl>
                                        <p:attrNameLst>
                                          <p:attrName>style.visibility</p:attrName>
                                        </p:attrNameLst>
                                      </p:cBhvr>
                                      <p:to>
                                        <p:strVal val="visible"/>
                                      </p:to>
                                    </p:set>
                                    <p:animEffect transition="in" filter="circle(in)">
                                      <p:cBhvr>
                                        <p:cTn id="16" dur="2000"/>
                                        <p:tgtEl>
                                          <p:spTgt spid="2151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1523"/>
                                        </p:tgtEl>
                                        <p:attrNameLst>
                                          <p:attrName>style.visibility</p:attrName>
                                        </p:attrNameLst>
                                      </p:cBhvr>
                                      <p:to>
                                        <p:strVal val="visible"/>
                                      </p:to>
                                    </p:set>
                                    <p:animEffect transition="in" filter="checkerboard(across)">
                                      <p:cBhvr>
                                        <p:cTn id="21" dur="500"/>
                                        <p:tgtEl>
                                          <p:spTgt spid="21523"/>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21521"/>
                                        </p:tgtEl>
                                        <p:attrNameLst>
                                          <p:attrName>style.visibility</p:attrName>
                                        </p:attrNameLst>
                                      </p:cBhvr>
                                      <p:to>
                                        <p:strVal val="visible"/>
                                      </p:to>
                                    </p:set>
                                    <p:animEffect transition="in" filter="diamond(in)">
                                      <p:cBhvr>
                                        <p:cTn id="26" dur="2000"/>
                                        <p:tgtEl>
                                          <p:spTgt spid="2152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25"/>
                                        </p:tgtEl>
                                        <p:attrNameLst>
                                          <p:attrName>style.visibility</p:attrName>
                                        </p:attrNameLst>
                                      </p:cBhvr>
                                      <p:to>
                                        <p:strVal val="visible"/>
                                      </p:to>
                                    </p:set>
                                    <p:anim calcmode="lin" valueType="num">
                                      <p:cBhvr additive="base">
                                        <p:cTn id="31" dur="500" fill="hold"/>
                                        <p:tgtEl>
                                          <p:spTgt spid="21525"/>
                                        </p:tgtEl>
                                        <p:attrNameLst>
                                          <p:attrName>ppt_x</p:attrName>
                                        </p:attrNameLst>
                                      </p:cBhvr>
                                      <p:tavLst>
                                        <p:tav tm="0">
                                          <p:val>
                                            <p:strVal val="#ppt_x"/>
                                          </p:val>
                                        </p:tav>
                                        <p:tav tm="100000">
                                          <p:val>
                                            <p:strVal val="#ppt_x"/>
                                          </p:val>
                                        </p:tav>
                                      </p:tavLst>
                                    </p:anim>
                                    <p:anim calcmode="lin" valueType="num">
                                      <p:cBhvr additive="base">
                                        <p:cTn id="32" dur="500" fill="hold"/>
                                        <p:tgtEl>
                                          <p:spTgt spid="215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21509">
                                            <p:txEl>
                                              <p:pRg st="0" end="0"/>
                                            </p:txEl>
                                          </p:spTgt>
                                        </p:tgtEl>
                                        <p:attrNameLst>
                                          <p:attrName>style.visibility</p:attrName>
                                        </p:attrNameLst>
                                      </p:cBhvr>
                                      <p:to>
                                        <p:strVal val="visible"/>
                                      </p:to>
                                    </p:set>
                                    <p:animEffect transition="in" filter="fade">
                                      <p:cBhvr>
                                        <p:cTn id="37" dur="2000"/>
                                        <p:tgtEl>
                                          <p:spTgt spid="21509">
                                            <p:txEl>
                                              <p:pRg st="0" end="0"/>
                                            </p:txEl>
                                          </p:spTgt>
                                        </p:tgtEl>
                                      </p:cBhvr>
                                    </p:animEffect>
                                    <p:anim calcmode="lin" valueType="num">
                                      <p:cBhvr>
                                        <p:cTn id="38" dur="2000" fill="hold"/>
                                        <p:tgtEl>
                                          <p:spTgt spid="21509">
                                            <p:txEl>
                                              <p:pRg st="0" end="0"/>
                                            </p:txEl>
                                          </p:spTgt>
                                        </p:tgtEl>
                                        <p:attrNameLst>
                                          <p:attrName>style.rotation</p:attrName>
                                        </p:attrNameLst>
                                      </p:cBhvr>
                                      <p:tavLst>
                                        <p:tav tm="0">
                                          <p:val>
                                            <p:fltVal val="720"/>
                                          </p:val>
                                        </p:tav>
                                        <p:tav tm="100000">
                                          <p:val>
                                            <p:fltVal val="0"/>
                                          </p:val>
                                        </p:tav>
                                      </p:tavLst>
                                    </p:anim>
                                    <p:anim calcmode="lin" valueType="num">
                                      <p:cBhvr>
                                        <p:cTn id="39" dur="2000" fill="hold"/>
                                        <p:tgtEl>
                                          <p:spTgt spid="21509">
                                            <p:txEl>
                                              <p:pRg st="0" end="0"/>
                                            </p:txEl>
                                          </p:spTgt>
                                        </p:tgtEl>
                                        <p:attrNameLst>
                                          <p:attrName>ppt_h</p:attrName>
                                        </p:attrNameLst>
                                      </p:cBhvr>
                                      <p:tavLst>
                                        <p:tav tm="0">
                                          <p:val>
                                            <p:fltVal val="0"/>
                                          </p:val>
                                        </p:tav>
                                        <p:tav tm="100000">
                                          <p:val>
                                            <p:strVal val="#ppt_h"/>
                                          </p:val>
                                        </p:tav>
                                      </p:tavLst>
                                    </p:anim>
                                    <p:anim calcmode="lin" valueType="num">
                                      <p:cBhvr>
                                        <p:cTn id="40" dur="2000" fill="hold"/>
                                        <p:tgtEl>
                                          <p:spTgt spid="2150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2" fill="hold" nodeType="clickEffect">
                                  <p:stCondLst>
                                    <p:cond delay="0"/>
                                  </p:stCondLst>
                                  <p:childTnLst>
                                    <p:set>
                                      <p:cBhvr>
                                        <p:cTn id="44" dur="1" fill="hold">
                                          <p:stCondLst>
                                            <p:cond delay="0"/>
                                          </p:stCondLst>
                                        </p:cTn>
                                        <p:tgtEl>
                                          <p:spTgt spid="21515"/>
                                        </p:tgtEl>
                                        <p:attrNameLst>
                                          <p:attrName>style.visibility</p:attrName>
                                        </p:attrNameLst>
                                      </p:cBhvr>
                                      <p:to>
                                        <p:strVal val="visible"/>
                                      </p:to>
                                    </p:set>
                                    <p:anim calcmode="lin" valueType="num">
                                      <p:cBhvr additive="base">
                                        <p:cTn id="45" dur="5000" fill="hold"/>
                                        <p:tgtEl>
                                          <p:spTgt spid="21515"/>
                                        </p:tgtEl>
                                        <p:attrNameLst>
                                          <p:attrName>ppt_x</p:attrName>
                                        </p:attrNameLst>
                                      </p:cBhvr>
                                      <p:tavLst>
                                        <p:tav tm="0">
                                          <p:val>
                                            <p:strVal val="1+#ppt_w/2"/>
                                          </p:val>
                                        </p:tav>
                                        <p:tav tm="100000">
                                          <p:val>
                                            <p:strVal val="#ppt_x"/>
                                          </p:val>
                                        </p:tav>
                                      </p:tavLst>
                                    </p:anim>
                                    <p:anim calcmode="lin" valueType="num">
                                      <p:cBhvr additive="base">
                                        <p:cTn id="46" dur="5000" fill="hold"/>
                                        <p:tgtEl>
                                          <p:spTgt spid="21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685800" y="-228600"/>
            <a:ext cx="7772400" cy="1143000"/>
          </a:xfrm>
        </p:spPr>
        <p:txBody>
          <a:bodyPr/>
          <a:lstStyle/>
          <a:p>
            <a:r>
              <a:rPr lang="en-US">
                <a:solidFill>
                  <a:schemeClr val="bg1"/>
                </a:solidFill>
              </a:rPr>
              <a:t>The Flamethrower</a:t>
            </a:r>
          </a:p>
        </p:txBody>
      </p:sp>
      <p:pic>
        <p:nvPicPr>
          <p:cNvPr id="12295" name="Picture 1031" descr="French flamethrowers"/>
          <p:cNvPicPr>
            <a:picLocks noChangeAspect="1" noChangeArrowheads="1"/>
          </p:cNvPicPr>
          <p:nvPr>
            <p:ph type="clipArt" sz="half" idx="1"/>
          </p:nvPr>
        </p:nvPicPr>
        <p:blipFill>
          <a:blip r:embed="rId2" cstate="print"/>
          <a:srcRect/>
          <a:stretch>
            <a:fillRect/>
          </a:stretch>
        </p:blipFill>
        <p:spPr>
          <a:xfrm>
            <a:off x="228600" y="3733800"/>
            <a:ext cx="3429000" cy="2959100"/>
          </a:xfrm>
          <a:noFill/>
          <a:ln/>
        </p:spPr>
      </p:pic>
      <p:pic>
        <p:nvPicPr>
          <p:cNvPr id="8199" name="Picture 7" descr="FWWflameT"/>
          <p:cNvPicPr>
            <a:picLocks noChangeAspect="1" noChangeArrowheads="1"/>
          </p:cNvPicPr>
          <p:nvPr/>
        </p:nvPicPr>
        <p:blipFill>
          <a:blip r:embed="rId3" cstate="print"/>
          <a:srcRect/>
          <a:stretch>
            <a:fillRect/>
          </a:stretch>
        </p:blipFill>
        <p:spPr bwMode="auto">
          <a:xfrm>
            <a:off x="-7938" y="381000"/>
            <a:ext cx="2451101" cy="3152775"/>
          </a:xfrm>
          <a:prstGeom prst="rect">
            <a:avLst/>
          </a:prstGeom>
          <a:noFill/>
        </p:spPr>
      </p:pic>
      <p:sp>
        <p:nvSpPr>
          <p:cNvPr id="8200" name="Rectangle 8"/>
          <p:cNvSpPr>
            <a:spLocks noChangeArrowheads="1"/>
          </p:cNvSpPr>
          <p:nvPr/>
        </p:nvSpPr>
        <p:spPr bwMode="auto">
          <a:xfrm>
            <a:off x="2590800" y="685800"/>
            <a:ext cx="6305550" cy="3414713"/>
          </a:xfrm>
          <a:prstGeom prst="rect">
            <a:avLst/>
          </a:prstGeom>
          <a:noFill/>
          <a:ln w="9525">
            <a:noFill/>
            <a:miter lim="800000"/>
            <a:headEnd/>
            <a:tailEnd/>
          </a:ln>
          <a:effectLst/>
        </p:spPr>
        <p:txBody>
          <a:bodyPr anchor="ctr">
            <a:spAutoFit/>
          </a:bodyPr>
          <a:lstStyle/>
          <a:p>
            <a:pPr algn="l">
              <a:lnSpc>
                <a:spcPct val="90000"/>
              </a:lnSpc>
              <a:spcBef>
                <a:spcPct val="20000"/>
              </a:spcBef>
              <a:buFontTx/>
              <a:buChar char="•"/>
            </a:pPr>
            <a:r>
              <a:rPr lang="en-US">
                <a:solidFill>
                  <a:schemeClr val="bg1"/>
                </a:solidFill>
              </a:rPr>
              <a:t>The Flamethrower, which brought horror to the French and British soldiers during WWI, was first used by the German army. The flame-thrower used pressurized air, carbon dioxide or nitrogen to force oil through a nozzle. Ignited by a small charge, the oil became a jet of flame. </a:t>
            </a:r>
          </a:p>
          <a:p>
            <a:pPr algn="l">
              <a:lnSpc>
                <a:spcPct val="80000"/>
              </a:lnSpc>
              <a:spcBef>
                <a:spcPct val="20000"/>
              </a:spcBef>
              <a:buFontTx/>
              <a:buChar char="•"/>
            </a:pPr>
            <a:r>
              <a:rPr lang="en-US">
                <a:solidFill>
                  <a:schemeClr val="bg1"/>
                </a:solidFill>
              </a:rPr>
              <a:t>The basic idea of the flamethrower was to spread flames throughout the battlefield or trench to terminate any enemy infantry.</a:t>
            </a:r>
          </a:p>
          <a:p>
            <a:pPr algn="l">
              <a:lnSpc>
                <a:spcPct val="90000"/>
              </a:lnSpc>
              <a:spcBef>
                <a:spcPct val="20000"/>
              </a:spcBef>
              <a:buFontTx/>
              <a:buChar char="•"/>
            </a:pPr>
            <a:endParaRPr lang="en-US">
              <a:solidFill>
                <a:schemeClr val="bg1"/>
              </a:solidFill>
            </a:endParaRPr>
          </a:p>
        </p:txBody>
      </p:sp>
      <p:pic>
        <p:nvPicPr>
          <p:cNvPr id="8202" name="Picture 10" descr="hist_ww1_technology3"/>
          <p:cNvPicPr>
            <a:picLocks noChangeAspect="1" noChangeArrowheads="1"/>
          </p:cNvPicPr>
          <p:nvPr/>
        </p:nvPicPr>
        <p:blipFill>
          <a:blip r:embed="rId4" cstate="print"/>
          <a:srcRect/>
          <a:stretch>
            <a:fillRect/>
          </a:stretch>
        </p:blipFill>
        <p:spPr bwMode="auto">
          <a:xfrm>
            <a:off x="5105400" y="3810000"/>
            <a:ext cx="38100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style.rotation</p:attrName>
                                        </p:attrNameLst>
                                      </p:cBhvr>
                                      <p:tavLst>
                                        <p:tav tm="0">
                                          <p:val>
                                            <p:fltVal val="90"/>
                                          </p:val>
                                        </p:tav>
                                        <p:tav tm="100000">
                                          <p:val>
                                            <p:fltVal val="0"/>
                                          </p:val>
                                        </p:tav>
                                      </p:tavLst>
                                    </p:anim>
                                    <p:animEffect transition="in" filter="fade">
                                      <p:cBhvr>
                                        <p:cTn id="10" dur="10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199"/>
                                        </p:tgtEl>
                                        <p:attrNameLst>
                                          <p:attrName>style.visibility</p:attrName>
                                        </p:attrNameLst>
                                      </p:cBhvr>
                                      <p:to>
                                        <p:strVal val="visible"/>
                                      </p:to>
                                    </p:set>
                                    <p:anim calcmode="lin" valueType="num">
                                      <p:cBhvr additive="base">
                                        <p:cTn id="15" dur="500" fill="hold"/>
                                        <p:tgtEl>
                                          <p:spTgt spid="8199"/>
                                        </p:tgtEl>
                                        <p:attrNameLst>
                                          <p:attrName>ppt_x</p:attrName>
                                        </p:attrNameLst>
                                      </p:cBhvr>
                                      <p:tavLst>
                                        <p:tav tm="0">
                                          <p:val>
                                            <p:strVal val="#ppt_x"/>
                                          </p:val>
                                        </p:tav>
                                        <p:tav tm="100000">
                                          <p:val>
                                            <p:strVal val="#ppt_x"/>
                                          </p:val>
                                        </p:tav>
                                      </p:tavLst>
                                    </p:anim>
                                    <p:anim calcmode="lin" valueType="num">
                                      <p:cBhvr additive="base">
                                        <p:cTn id="16"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200">
                                            <p:txEl>
                                              <p:pRg st="0" end="0"/>
                                            </p:txEl>
                                          </p:spTgt>
                                        </p:tgtEl>
                                        <p:attrNameLst>
                                          <p:attrName>style.visibility</p:attrName>
                                        </p:attrNameLst>
                                      </p:cBhvr>
                                      <p:to>
                                        <p:strVal val="visible"/>
                                      </p:to>
                                    </p:set>
                                    <p:anim calcmode="lin" valueType="num">
                                      <p:cBhvr additive="base">
                                        <p:cTn id="21" dur="1000" fill="hold"/>
                                        <p:tgtEl>
                                          <p:spTgt spid="8200">
                                            <p:txEl>
                                              <p:pRg st="0" end="0"/>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82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12295"/>
                                        </p:tgtEl>
                                        <p:attrNameLst>
                                          <p:attrName>style.visibility</p:attrName>
                                        </p:attrNameLst>
                                      </p:cBhvr>
                                      <p:to>
                                        <p:strVal val="visible"/>
                                      </p:to>
                                    </p:set>
                                    <p:anim calcmode="lin" valueType="num">
                                      <p:cBhvr>
                                        <p:cTn id="27" dur="500" fill="hold"/>
                                        <p:tgtEl>
                                          <p:spTgt spid="12295"/>
                                        </p:tgtEl>
                                        <p:attrNameLst>
                                          <p:attrName>ppt_w</p:attrName>
                                        </p:attrNameLst>
                                      </p:cBhvr>
                                      <p:tavLst>
                                        <p:tav tm="0">
                                          <p:val>
                                            <p:fltVal val="0"/>
                                          </p:val>
                                        </p:tav>
                                        <p:tav tm="100000">
                                          <p:val>
                                            <p:strVal val="#ppt_w"/>
                                          </p:val>
                                        </p:tav>
                                      </p:tavLst>
                                    </p:anim>
                                    <p:anim calcmode="lin" valueType="num">
                                      <p:cBhvr>
                                        <p:cTn id="28" dur="500" fill="hold"/>
                                        <p:tgtEl>
                                          <p:spTgt spid="1229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202"/>
                                        </p:tgtEl>
                                        <p:attrNameLst>
                                          <p:attrName>style.visibility</p:attrName>
                                        </p:attrNameLst>
                                      </p:cBhvr>
                                      <p:to>
                                        <p:strVal val="visible"/>
                                      </p:to>
                                    </p:set>
                                    <p:anim calcmode="lin" valueType="num">
                                      <p:cBhvr additive="base">
                                        <p:cTn id="33" dur="500" fill="hold"/>
                                        <p:tgtEl>
                                          <p:spTgt spid="8202"/>
                                        </p:tgtEl>
                                        <p:attrNameLst>
                                          <p:attrName>ppt_x</p:attrName>
                                        </p:attrNameLst>
                                      </p:cBhvr>
                                      <p:tavLst>
                                        <p:tav tm="0">
                                          <p:val>
                                            <p:strVal val="#ppt_x"/>
                                          </p:val>
                                        </p:tav>
                                        <p:tav tm="100000">
                                          <p:val>
                                            <p:strVal val="#ppt_x"/>
                                          </p:val>
                                        </p:tav>
                                      </p:tavLst>
                                    </p:anim>
                                    <p:anim calcmode="lin" valueType="num">
                                      <p:cBhvr additive="base">
                                        <p:cTn id="34"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200">
                                            <p:txEl>
                                              <p:pRg st="1" end="1"/>
                                            </p:txEl>
                                          </p:spTgt>
                                        </p:tgtEl>
                                        <p:attrNameLst>
                                          <p:attrName>style.visibility</p:attrName>
                                        </p:attrNameLst>
                                      </p:cBhvr>
                                      <p:to>
                                        <p:strVal val="visible"/>
                                      </p:to>
                                    </p:set>
                                    <p:anim calcmode="lin" valueType="num">
                                      <p:cBhvr additive="base">
                                        <p:cTn id="39" dur="500" fill="hold"/>
                                        <p:tgtEl>
                                          <p:spTgt spid="8200">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2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WordArt 4"/>
          <p:cNvSpPr>
            <a:spLocks noChangeArrowheads="1" noChangeShapeType="1" noTextEdit="1"/>
          </p:cNvSpPr>
          <p:nvPr/>
        </p:nvSpPr>
        <p:spPr bwMode="auto">
          <a:xfrm>
            <a:off x="1066800" y="228600"/>
            <a:ext cx="6705600" cy="11430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World War I</a:t>
            </a:r>
          </a:p>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 Airplanes and Pilots</a:t>
            </a:r>
            <a:endParaRPr lang="el-GR" sz="3600" kern="1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pic>
        <p:nvPicPr>
          <p:cNvPr id="32781" name="Picture 13" descr="LZ127 Graf Zeppelin, one of the two zeppelins that carried passengers from Germany to the United States.">
            <a:hlinkClick r:id="rId2"/>
          </p:cNvPr>
          <p:cNvPicPr>
            <a:picLocks noChangeAspect="1" noChangeArrowheads="1"/>
          </p:cNvPicPr>
          <p:nvPr/>
        </p:nvPicPr>
        <p:blipFill>
          <a:blip r:embed="rId3" cstate="print"/>
          <a:srcRect/>
          <a:stretch>
            <a:fillRect/>
          </a:stretch>
        </p:blipFill>
        <p:spPr bwMode="auto">
          <a:xfrm>
            <a:off x="0" y="1524000"/>
            <a:ext cx="3448050" cy="2192338"/>
          </a:xfrm>
          <a:prstGeom prst="rect">
            <a:avLst/>
          </a:prstGeom>
          <a:noFill/>
        </p:spPr>
      </p:pic>
      <p:pic>
        <p:nvPicPr>
          <p:cNvPr id="32783" name="Picture 15" descr="Plaque commemorating a World War I Zeppelin raid on 61 Farringdon Road, London.">
            <a:hlinkClick r:id="rId4"/>
          </p:cNvPr>
          <p:cNvPicPr>
            <a:picLocks noChangeAspect="1" noChangeArrowheads="1"/>
          </p:cNvPicPr>
          <p:nvPr/>
        </p:nvPicPr>
        <p:blipFill>
          <a:blip r:embed="rId5" cstate="print"/>
          <a:srcRect/>
          <a:stretch>
            <a:fillRect/>
          </a:stretch>
        </p:blipFill>
        <p:spPr bwMode="auto">
          <a:xfrm>
            <a:off x="533400" y="5067300"/>
            <a:ext cx="2381250" cy="1790700"/>
          </a:xfrm>
          <a:prstGeom prst="rect">
            <a:avLst/>
          </a:prstGeom>
          <a:noFill/>
        </p:spPr>
      </p:pic>
      <p:sp>
        <p:nvSpPr>
          <p:cNvPr id="32784" name="Text Box 16"/>
          <p:cNvSpPr txBox="1">
            <a:spLocks noChangeArrowheads="1"/>
          </p:cNvSpPr>
          <p:nvPr/>
        </p:nvSpPr>
        <p:spPr bwMode="auto">
          <a:xfrm>
            <a:off x="0" y="3810000"/>
            <a:ext cx="3581400" cy="1155700"/>
          </a:xfrm>
          <a:prstGeom prst="rect">
            <a:avLst/>
          </a:prstGeom>
          <a:noFill/>
          <a:ln w="9525">
            <a:noFill/>
            <a:miter lim="800000"/>
            <a:headEnd/>
            <a:tailEnd/>
          </a:ln>
          <a:effectLst/>
        </p:spPr>
        <p:txBody>
          <a:bodyPr>
            <a:spAutoFit/>
          </a:bodyPr>
          <a:lstStyle/>
          <a:p>
            <a:pPr algn="l">
              <a:spcBef>
                <a:spcPct val="50000"/>
              </a:spcBef>
            </a:pPr>
            <a:r>
              <a:rPr lang="en-US" sz="1400" i="1">
                <a:solidFill>
                  <a:schemeClr val="bg1"/>
                </a:solidFill>
              </a:rPr>
              <a:t>88 Zeppelins were built during the war. Over 60 were lost, roughly evenly divided between accident and enemy action. Fifty-one raids were undertaken, in which 5,806 bombs were dropped, killing 557 people and injuring 1,358. </a:t>
            </a:r>
          </a:p>
        </p:txBody>
      </p:sp>
      <p:graphicFrame>
        <p:nvGraphicFramePr>
          <p:cNvPr id="32807" name="Group 39"/>
          <p:cNvGraphicFramePr>
            <a:graphicFrameLocks noGrp="1"/>
          </p:cNvGraphicFramePr>
          <p:nvPr/>
        </p:nvGraphicFramePr>
        <p:xfrm>
          <a:off x="3886200" y="1905000"/>
          <a:ext cx="5029200" cy="2183765"/>
        </p:xfrm>
        <a:graphic>
          <a:graphicData uri="http://schemas.openxmlformats.org/drawingml/2006/table">
            <a:tbl>
              <a:tblPr/>
              <a:tblGrid>
                <a:gridCol w="5029200"/>
              </a:tblGrid>
              <a:tr h="1349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bg1"/>
                          </a:solidFill>
                          <a:effectLst/>
                          <a:latin typeface="Arial" charset="0"/>
                          <a:cs typeface="Arial" charset="0"/>
                        </a:rPr>
                        <a:t>"We do not consider that aeroplanes will be of any possible use for war purposes"</a:t>
                      </a:r>
                      <a:br>
                        <a:rPr kumimoji="0" lang="en-US" sz="1800" b="1" i="1" u="none" strike="noStrike" cap="none" normalizeH="0" baseline="0" smtClean="0">
                          <a:ln>
                            <a:noFill/>
                          </a:ln>
                          <a:solidFill>
                            <a:schemeClr val="bg1"/>
                          </a:solidFill>
                          <a:effectLst/>
                          <a:latin typeface="Arial" charset="0"/>
                          <a:cs typeface="Arial" charset="0"/>
                        </a:rPr>
                      </a:br>
                      <a:r>
                        <a:rPr kumimoji="0" lang="en-US" sz="1800" b="1" i="1" u="none" strike="noStrike" cap="none" normalizeH="0" baseline="0" smtClean="0">
                          <a:ln>
                            <a:noFill/>
                          </a:ln>
                          <a:solidFill>
                            <a:schemeClr val="bg1"/>
                          </a:solidFill>
                          <a:effectLst/>
                          <a:latin typeface="Arial" charset="0"/>
                          <a:cs typeface="Arial" charset="0"/>
                        </a:rPr>
                        <a:t/>
                      </a:r>
                      <a:br>
                        <a:rPr kumimoji="0" lang="en-US" sz="1800" b="1" i="1" u="none" strike="noStrike" cap="none" normalizeH="0" baseline="0" smtClean="0">
                          <a:ln>
                            <a:noFill/>
                          </a:ln>
                          <a:solidFill>
                            <a:schemeClr val="bg1"/>
                          </a:solidFill>
                          <a:effectLst/>
                          <a:latin typeface="Arial" charset="0"/>
                          <a:cs typeface="Arial" charset="0"/>
                        </a:rPr>
                      </a:br>
                      <a:r>
                        <a:rPr kumimoji="0" lang="en-US" sz="1800" b="1" i="1" u="none" strike="noStrike" cap="none" normalizeH="0" baseline="0" smtClean="0">
                          <a:ln>
                            <a:noFill/>
                          </a:ln>
                          <a:solidFill>
                            <a:schemeClr val="bg1"/>
                          </a:solidFill>
                          <a:effectLst/>
                          <a:latin typeface="Arial" charset="0"/>
                          <a:cs typeface="Arial" charset="0"/>
                        </a:rPr>
                        <a:t>                        — Richard Haldane</a:t>
                      </a:r>
                      <a:br>
                        <a:rPr kumimoji="0" lang="en-US" sz="1800" b="1" i="1" u="none" strike="noStrike" cap="none" normalizeH="0" baseline="0" smtClean="0">
                          <a:ln>
                            <a:noFill/>
                          </a:ln>
                          <a:solidFill>
                            <a:schemeClr val="bg1"/>
                          </a:solidFill>
                          <a:effectLst/>
                          <a:latin typeface="Arial" charset="0"/>
                          <a:cs typeface="Arial" charset="0"/>
                        </a:rPr>
                      </a:br>
                      <a:r>
                        <a:rPr kumimoji="0" lang="en-US" sz="1800" b="1" i="1" u="none" strike="noStrike" cap="none" normalizeH="0" baseline="0" smtClean="0">
                          <a:ln>
                            <a:noFill/>
                          </a:ln>
                          <a:solidFill>
                            <a:schemeClr val="bg1"/>
                          </a:solidFill>
                          <a:effectLst/>
                          <a:latin typeface="Arial" charset="0"/>
                          <a:cs typeface="Arial" charset="0"/>
                        </a:rPr>
                        <a:t>                       British Secretary of  War, 1910</a:t>
                      </a:r>
                      <a:endParaRPr kumimoji="0" lang="en-US" sz="1800" b="0" i="0" u="none" strike="noStrike" cap="none" normalizeH="0" baseline="0" smtClean="0">
                        <a:ln>
                          <a:noFill/>
                        </a:ln>
                        <a:solidFill>
                          <a:schemeClr val="bg1"/>
                        </a:solidFill>
                        <a:effectLst/>
                        <a:latin typeface="Times New Roman" pitchFamily="18" charset="0"/>
                      </a:endParaRPr>
                    </a:p>
                  </a:txBody>
                  <a:tcPr anchor="ctr" horzOverflow="overflow">
                    <a:lnL cap="flat">
                      <a:noFill/>
                    </a:lnL>
                    <a:lnR cap="flat">
                      <a:noFill/>
                    </a:lnR>
                    <a:lnT cap="flat">
                      <a:noFill/>
                    </a:lnT>
                    <a:lnB>
                      <a:noFill/>
                    </a:lnB>
                    <a:lnTlToBr>
                      <a:noFill/>
                    </a:lnTlToBr>
                    <a:lnBlToTr>
                      <a:noFill/>
                    </a:lnBlToTr>
                    <a:solidFill>
                      <a:srgbClr val="FF9900"/>
                    </a:solidFill>
                  </a:tcPr>
                </a:tc>
              </a:tr>
              <a:tr h="720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bg1"/>
                        </a:solidFill>
                        <a:effectLst/>
                        <a:latin typeface="Times New Roman" pitchFamily="18"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32808" name="Picture 40" descr="aircrafttitle"/>
          <p:cNvPicPr>
            <a:picLocks noChangeAspect="1" noChangeArrowheads="1"/>
          </p:cNvPicPr>
          <p:nvPr/>
        </p:nvPicPr>
        <p:blipFill>
          <a:blip r:embed="rId6" cstate="print"/>
          <a:srcRect/>
          <a:stretch>
            <a:fillRect/>
          </a:stretch>
        </p:blipFill>
        <p:spPr bwMode="auto">
          <a:xfrm>
            <a:off x="3733800" y="4267200"/>
            <a:ext cx="5410200" cy="19478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1000" fill="hold"/>
                                        <p:tgtEl>
                                          <p:spTgt spid="32772"/>
                                        </p:tgtEl>
                                        <p:attrNameLst>
                                          <p:attrName>ppt_x</p:attrName>
                                        </p:attrNameLst>
                                      </p:cBhvr>
                                      <p:tavLst>
                                        <p:tav tm="0">
                                          <p:val>
                                            <p:strVal val="#ppt_x-.2"/>
                                          </p:val>
                                        </p:tav>
                                        <p:tav tm="100000">
                                          <p:val>
                                            <p:strVal val="#ppt_x"/>
                                          </p:val>
                                        </p:tav>
                                      </p:tavLst>
                                    </p:anim>
                                    <p:anim calcmode="lin" valueType="num">
                                      <p:cBhvr>
                                        <p:cTn id="8" dur="1000" fill="hold"/>
                                        <p:tgtEl>
                                          <p:spTgt spid="3277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7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32807"/>
                                        </p:tgtEl>
                                        <p:attrNameLst>
                                          <p:attrName>style.visibility</p:attrName>
                                        </p:attrNameLst>
                                      </p:cBhvr>
                                      <p:to>
                                        <p:strVal val="visible"/>
                                      </p:to>
                                    </p:set>
                                    <p:animEffect transition="in" filter="box(in)">
                                      <p:cBhvr>
                                        <p:cTn id="14" dur="500"/>
                                        <p:tgtEl>
                                          <p:spTgt spid="3280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2808"/>
                                        </p:tgtEl>
                                        <p:attrNameLst>
                                          <p:attrName>style.visibility</p:attrName>
                                        </p:attrNameLst>
                                      </p:cBhvr>
                                      <p:to>
                                        <p:strVal val="visible"/>
                                      </p:to>
                                    </p:set>
                                    <p:animEffect transition="in" filter="checkerboard(across)">
                                      <p:cBhvr>
                                        <p:cTn id="19" dur="500"/>
                                        <p:tgtEl>
                                          <p:spTgt spid="3280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2781"/>
                                        </p:tgtEl>
                                        <p:attrNameLst>
                                          <p:attrName>style.visibility</p:attrName>
                                        </p:attrNameLst>
                                      </p:cBhvr>
                                      <p:to>
                                        <p:strVal val="visible"/>
                                      </p:to>
                                    </p:set>
                                    <p:anim calcmode="lin" valueType="num">
                                      <p:cBhvr additive="base">
                                        <p:cTn id="24" dur="500" fill="hold"/>
                                        <p:tgtEl>
                                          <p:spTgt spid="32781"/>
                                        </p:tgtEl>
                                        <p:attrNameLst>
                                          <p:attrName>ppt_x</p:attrName>
                                        </p:attrNameLst>
                                      </p:cBhvr>
                                      <p:tavLst>
                                        <p:tav tm="0">
                                          <p:val>
                                            <p:strVal val="#ppt_x"/>
                                          </p:val>
                                        </p:tav>
                                        <p:tav tm="100000">
                                          <p:val>
                                            <p:strVal val="#ppt_x"/>
                                          </p:val>
                                        </p:tav>
                                      </p:tavLst>
                                    </p:anim>
                                    <p:anim calcmode="lin" valueType="num">
                                      <p:cBhvr additive="base">
                                        <p:cTn id="25" dur="500" fill="hold"/>
                                        <p:tgtEl>
                                          <p:spTgt spid="3278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784"/>
                                        </p:tgtEl>
                                        <p:attrNameLst>
                                          <p:attrName>style.visibility</p:attrName>
                                        </p:attrNameLst>
                                      </p:cBhvr>
                                      <p:to>
                                        <p:strVal val="visible"/>
                                      </p:to>
                                    </p:set>
                                    <p:anim calcmode="lin" valueType="num">
                                      <p:cBhvr additive="base">
                                        <p:cTn id="30" dur="500" fill="hold"/>
                                        <p:tgtEl>
                                          <p:spTgt spid="32784"/>
                                        </p:tgtEl>
                                        <p:attrNameLst>
                                          <p:attrName>ppt_x</p:attrName>
                                        </p:attrNameLst>
                                      </p:cBhvr>
                                      <p:tavLst>
                                        <p:tav tm="0">
                                          <p:val>
                                            <p:strVal val="#ppt_x"/>
                                          </p:val>
                                        </p:tav>
                                        <p:tav tm="100000">
                                          <p:val>
                                            <p:strVal val="#ppt_x"/>
                                          </p:val>
                                        </p:tav>
                                      </p:tavLst>
                                    </p:anim>
                                    <p:anim calcmode="lin" valueType="num">
                                      <p:cBhvr additive="base">
                                        <p:cTn id="31" dur="500" fill="hold"/>
                                        <p:tgtEl>
                                          <p:spTgt spid="3278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2783"/>
                                        </p:tgtEl>
                                        <p:attrNameLst>
                                          <p:attrName>style.visibility</p:attrName>
                                        </p:attrNameLst>
                                      </p:cBhvr>
                                      <p:to>
                                        <p:strVal val="visible"/>
                                      </p:to>
                                    </p:set>
                                    <p:anim calcmode="lin" valueType="num">
                                      <p:cBhvr additive="base">
                                        <p:cTn id="36" dur="500" fill="hold"/>
                                        <p:tgtEl>
                                          <p:spTgt spid="32783"/>
                                        </p:tgtEl>
                                        <p:attrNameLst>
                                          <p:attrName>ppt_x</p:attrName>
                                        </p:attrNameLst>
                                      </p:cBhvr>
                                      <p:tavLst>
                                        <p:tav tm="0">
                                          <p:val>
                                            <p:strVal val="#ppt_x"/>
                                          </p:val>
                                        </p:tav>
                                        <p:tav tm="100000">
                                          <p:val>
                                            <p:strVal val="#ppt_x"/>
                                          </p:val>
                                        </p:tav>
                                      </p:tavLst>
                                    </p:anim>
                                    <p:anim calcmode="lin" valueType="num">
                                      <p:cBhvr additive="base">
                                        <p:cTn id="37" dur="500" fill="hold"/>
                                        <p:tgtEl>
                                          <p:spTgt spid="327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1905000" y="-152400"/>
            <a:ext cx="5715000" cy="609600"/>
          </a:xfrm>
        </p:spPr>
        <p:txBody>
          <a:bodyPr/>
          <a:lstStyle/>
          <a:p>
            <a:r>
              <a:rPr lang="en-US" sz="4000"/>
              <a:t/>
            </a:r>
            <a:br>
              <a:rPr lang="en-US" sz="4000"/>
            </a:br>
            <a:r>
              <a:rPr lang="en-US" sz="4000"/>
              <a:t>World War I Planes</a:t>
            </a:r>
          </a:p>
        </p:txBody>
      </p:sp>
      <p:sp>
        <p:nvSpPr>
          <p:cNvPr id="24581" name="Rectangle 5"/>
          <p:cNvSpPr>
            <a:spLocks noGrp="1" noChangeArrowheads="1"/>
          </p:cNvSpPr>
          <p:nvPr>
            <p:ph type="body" sz="half" idx="1"/>
          </p:nvPr>
        </p:nvSpPr>
        <p:spPr>
          <a:xfrm>
            <a:off x="0" y="1295400"/>
            <a:ext cx="4038600" cy="5410200"/>
          </a:xfrm>
        </p:spPr>
        <p:txBody>
          <a:bodyPr/>
          <a:lstStyle/>
          <a:p>
            <a:pPr>
              <a:lnSpc>
                <a:spcPct val="90000"/>
              </a:lnSpc>
            </a:pPr>
            <a:r>
              <a:rPr lang="en-US" sz="1600" b="1">
                <a:solidFill>
                  <a:schemeClr val="bg1"/>
                </a:solidFill>
                <a:latin typeface="Comic Sans MS" pitchFamily="66" charset="0"/>
              </a:rPr>
              <a:t>WWI was the first war to have airplanes used as weapons. This changed the way wars were fought.</a:t>
            </a:r>
          </a:p>
          <a:p>
            <a:pPr>
              <a:lnSpc>
                <a:spcPct val="90000"/>
              </a:lnSpc>
            </a:pPr>
            <a:r>
              <a:rPr lang="en-US" sz="1600" b="1">
                <a:solidFill>
                  <a:schemeClr val="bg1"/>
                </a:solidFill>
                <a:latin typeface="Comic Sans MS" pitchFamily="66" charset="0"/>
              </a:rPr>
              <a:t>The planes were quite small and were made from wood and canvas and thus were quite fragile and crashed easily</a:t>
            </a:r>
          </a:p>
          <a:p>
            <a:pPr>
              <a:lnSpc>
                <a:spcPct val="90000"/>
              </a:lnSpc>
            </a:pPr>
            <a:r>
              <a:rPr lang="en-US" sz="1600" b="1">
                <a:solidFill>
                  <a:schemeClr val="bg1"/>
                </a:solidFill>
                <a:latin typeface="Comic Sans MS" pitchFamily="66" charset="0"/>
              </a:rPr>
              <a:t>Planes became fighter aircraft armed with machine guns and bombs; they were also used for reconnaissance work</a:t>
            </a:r>
          </a:p>
          <a:p>
            <a:pPr>
              <a:lnSpc>
                <a:spcPct val="90000"/>
              </a:lnSpc>
            </a:pPr>
            <a:r>
              <a:rPr lang="en-US" sz="1600" b="1">
                <a:solidFill>
                  <a:schemeClr val="bg1"/>
                </a:solidFill>
                <a:latin typeface="Comic Sans MS" pitchFamily="66" charset="0"/>
              </a:rPr>
              <a:t>Pilots known as “aces” would often engage enemy aircraft in the air, in “dogfights”</a:t>
            </a:r>
          </a:p>
          <a:p>
            <a:pPr>
              <a:lnSpc>
                <a:spcPct val="90000"/>
              </a:lnSpc>
              <a:buFontTx/>
              <a:buNone/>
            </a:pPr>
            <a:r>
              <a:rPr lang="en-US" sz="1400" b="1">
                <a:latin typeface="Comic Sans MS" pitchFamily="66" charset="0"/>
              </a:rPr>
              <a:t> </a:t>
            </a:r>
          </a:p>
          <a:p>
            <a:pPr>
              <a:lnSpc>
                <a:spcPct val="90000"/>
              </a:lnSpc>
            </a:pPr>
            <a:endParaRPr lang="en-US" sz="1400" b="1">
              <a:latin typeface="Comic Sans MS" pitchFamily="66" charset="0"/>
            </a:endParaRPr>
          </a:p>
          <a:p>
            <a:pPr>
              <a:lnSpc>
                <a:spcPct val="90000"/>
              </a:lnSpc>
            </a:pPr>
            <a:endParaRPr lang="en-US" sz="2400" b="1">
              <a:latin typeface="Comic Sans MS" pitchFamily="66" charset="0"/>
            </a:endParaRPr>
          </a:p>
        </p:txBody>
      </p:sp>
      <p:pic>
        <p:nvPicPr>
          <p:cNvPr id="24584" name="Picture 8" descr="31">
            <a:hlinkClick r:id="rId2"/>
          </p:cNvPr>
          <p:cNvPicPr>
            <a:picLocks noGrp="1" noChangeAspect="1" noChangeArrowheads="1"/>
          </p:cNvPicPr>
          <p:nvPr>
            <p:ph sz="quarter" idx="2"/>
          </p:nvPr>
        </p:nvPicPr>
        <p:blipFill>
          <a:blip r:embed="rId3" cstate="print"/>
          <a:srcRect/>
          <a:stretch>
            <a:fillRect/>
          </a:stretch>
        </p:blipFill>
        <p:spPr>
          <a:xfrm>
            <a:off x="533400" y="0"/>
            <a:ext cx="1752600" cy="1401763"/>
          </a:xfrm>
        </p:spPr>
      </p:pic>
      <p:pic>
        <p:nvPicPr>
          <p:cNvPr id="24589" name="Picture 13" descr="Sir Keith Park"/>
          <p:cNvPicPr>
            <a:picLocks noChangeAspect="1" noChangeArrowheads="1"/>
          </p:cNvPicPr>
          <p:nvPr/>
        </p:nvPicPr>
        <p:blipFill>
          <a:blip r:embed="rId4" cstate="print"/>
          <a:srcRect/>
          <a:stretch>
            <a:fillRect/>
          </a:stretch>
        </p:blipFill>
        <p:spPr bwMode="auto">
          <a:xfrm>
            <a:off x="5810250" y="762000"/>
            <a:ext cx="3333750" cy="1257300"/>
          </a:xfrm>
          <a:prstGeom prst="rect">
            <a:avLst/>
          </a:prstGeom>
          <a:noFill/>
        </p:spPr>
      </p:pic>
      <p:sp>
        <p:nvSpPr>
          <p:cNvPr id="24590" name="Text Box 14"/>
          <p:cNvSpPr txBox="1">
            <a:spLocks noChangeArrowheads="1"/>
          </p:cNvSpPr>
          <p:nvPr/>
        </p:nvSpPr>
        <p:spPr bwMode="auto">
          <a:xfrm>
            <a:off x="5715000" y="2057400"/>
            <a:ext cx="3429000" cy="336550"/>
          </a:xfrm>
          <a:prstGeom prst="rect">
            <a:avLst/>
          </a:prstGeom>
          <a:noFill/>
          <a:ln w="9525">
            <a:noFill/>
            <a:miter lim="800000"/>
            <a:headEnd/>
            <a:tailEnd/>
          </a:ln>
          <a:effectLst/>
        </p:spPr>
        <p:txBody>
          <a:bodyPr>
            <a:spAutoFit/>
          </a:bodyPr>
          <a:lstStyle/>
          <a:p>
            <a:pPr>
              <a:spcBef>
                <a:spcPct val="50000"/>
              </a:spcBef>
            </a:pPr>
            <a:r>
              <a:rPr lang="en-US" sz="1600"/>
              <a:t>Bristol fighter bi-plane, 1917 (British)</a:t>
            </a:r>
          </a:p>
        </p:txBody>
      </p:sp>
      <p:pic>
        <p:nvPicPr>
          <p:cNvPr id="24595" name="Picture 19" descr="Plane"/>
          <p:cNvPicPr>
            <a:picLocks noChangeAspect="1" noChangeArrowheads="1"/>
          </p:cNvPicPr>
          <p:nvPr/>
        </p:nvPicPr>
        <p:blipFill>
          <a:blip r:embed="rId5" cstate="print"/>
          <a:srcRect/>
          <a:stretch>
            <a:fillRect/>
          </a:stretch>
        </p:blipFill>
        <p:spPr bwMode="auto">
          <a:xfrm>
            <a:off x="228600" y="4810125"/>
            <a:ext cx="3276600" cy="2082800"/>
          </a:xfrm>
          <a:prstGeom prst="rect">
            <a:avLst/>
          </a:prstGeom>
          <a:noFill/>
        </p:spPr>
      </p:pic>
      <p:pic>
        <p:nvPicPr>
          <p:cNvPr id="24597" name="Picture 21" descr="Taube_Salonica"/>
          <p:cNvPicPr>
            <a:picLocks noChangeAspect="1" noChangeArrowheads="1"/>
          </p:cNvPicPr>
          <p:nvPr/>
        </p:nvPicPr>
        <p:blipFill>
          <a:blip r:embed="rId6" cstate="print"/>
          <a:srcRect/>
          <a:stretch>
            <a:fillRect/>
          </a:stretch>
        </p:blipFill>
        <p:spPr bwMode="auto">
          <a:xfrm>
            <a:off x="6862763" y="3048000"/>
            <a:ext cx="2281237" cy="3629025"/>
          </a:xfrm>
          <a:prstGeom prst="rect">
            <a:avLst/>
          </a:prstGeom>
          <a:noFill/>
        </p:spPr>
      </p:pic>
      <p:pic>
        <p:nvPicPr>
          <p:cNvPr id="24598" name="Picture 22" descr="Staged_Aerial_8"/>
          <p:cNvPicPr>
            <a:picLocks noChangeAspect="1" noChangeArrowheads="1"/>
          </p:cNvPicPr>
          <p:nvPr/>
        </p:nvPicPr>
        <p:blipFill>
          <a:blip r:embed="rId7" cstate="print"/>
          <a:srcRect/>
          <a:stretch>
            <a:fillRect/>
          </a:stretch>
        </p:blipFill>
        <p:spPr bwMode="auto">
          <a:xfrm>
            <a:off x="4038600" y="2362200"/>
            <a:ext cx="2643188"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4580"/>
                                        </p:tgtEl>
                                        <p:attrNameLst>
                                          <p:attrName>style.visibility</p:attrName>
                                        </p:attrNameLst>
                                      </p:cBhvr>
                                      <p:to>
                                        <p:strVal val="visible"/>
                                      </p:to>
                                    </p:set>
                                    <p:set>
                                      <p:cBhvr>
                                        <p:cTn id="7" dur="455" fill="hold">
                                          <p:stCondLst>
                                            <p:cond delay="0"/>
                                          </p:stCondLst>
                                        </p:cTn>
                                        <p:tgtEl>
                                          <p:spTgt spid="24580"/>
                                        </p:tgtEl>
                                        <p:attrNameLst>
                                          <p:attrName>style.rotation</p:attrName>
                                        </p:attrNameLst>
                                      </p:cBhvr>
                                      <p:to>
                                        <p:strVal val="-45.0"/>
                                      </p:to>
                                    </p:set>
                                    <p:anim calcmode="lin" valueType="num">
                                      <p:cBhvr>
                                        <p:cTn id="8" dur="455" fill="hold">
                                          <p:stCondLst>
                                            <p:cond delay="455"/>
                                          </p:stCondLst>
                                        </p:cTn>
                                        <p:tgtEl>
                                          <p:spTgt spid="2458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458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458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4580"/>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4584"/>
                                        </p:tgtEl>
                                        <p:attrNameLst>
                                          <p:attrName>style.visibility</p:attrName>
                                        </p:attrNameLst>
                                      </p:cBhvr>
                                      <p:to>
                                        <p:strVal val="visible"/>
                                      </p:to>
                                    </p:set>
                                    <p:animEffect transition="in" filter="wheel(4)">
                                      <p:cBhvr>
                                        <p:cTn id="16" dur="2000"/>
                                        <p:tgtEl>
                                          <p:spTgt spid="2458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4581">
                                            <p:txEl>
                                              <p:pRg st="0" end="0"/>
                                            </p:txEl>
                                          </p:spTgt>
                                        </p:tgtEl>
                                        <p:attrNameLst>
                                          <p:attrName>style.visibility</p:attrName>
                                        </p:attrNameLst>
                                      </p:cBhvr>
                                      <p:to>
                                        <p:strVal val="visible"/>
                                      </p:to>
                                    </p:set>
                                    <p:animEffect transition="in" filter="checkerboard(across)">
                                      <p:cBhvr>
                                        <p:cTn id="21" dur="500"/>
                                        <p:tgtEl>
                                          <p:spTgt spid="2458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24589"/>
                                        </p:tgtEl>
                                        <p:attrNameLst>
                                          <p:attrName>style.visibility</p:attrName>
                                        </p:attrNameLst>
                                      </p:cBhvr>
                                      <p:to>
                                        <p:strVal val="visible"/>
                                      </p:to>
                                    </p:set>
                                    <p:animEffect transition="in" filter="strips(downLeft)">
                                      <p:cBhvr>
                                        <p:cTn id="26" dur="500"/>
                                        <p:tgtEl>
                                          <p:spTgt spid="2458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90"/>
                                        </p:tgtEl>
                                        <p:attrNameLst>
                                          <p:attrName>style.visibility</p:attrName>
                                        </p:attrNameLst>
                                      </p:cBhvr>
                                      <p:to>
                                        <p:strVal val="visible"/>
                                      </p:to>
                                    </p:set>
                                    <p:anim calcmode="lin" valueType="num">
                                      <p:cBhvr additive="base">
                                        <p:cTn id="31" dur="500" fill="hold"/>
                                        <p:tgtEl>
                                          <p:spTgt spid="24590"/>
                                        </p:tgtEl>
                                        <p:attrNameLst>
                                          <p:attrName>ppt_x</p:attrName>
                                        </p:attrNameLst>
                                      </p:cBhvr>
                                      <p:tavLst>
                                        <p:tav tm="0">
                                          <p:val>
                                            <p:strVal val="#ppt_x"/>
                                          </p:val>
                                        </p:tav>
                                        <p:tav tm="100000">
                                          <p:val>
                                            <p:strVal val="#ppt_x"/>
                                          </p:val>
                                        </p:tav>
                                      </p:tavLst>
                                    </p:anim>
                                    <p:anim calcmode="lin" valueType="num">
                                      <p:cBhvr additive="base">
                                        <p:cTn id="32" dur="500" fill="hold"/>
                                        <p:tgtEl>
                                          <p:spTgt spid="2459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4581">
                                            <p:txEl>
                                              <p:pRg st="1" end="1"/>
                                            </p:txEl>
                                          </p:spTgt>
                                        </p:tgtEl>
                                        <p:attrNameLst>
                                          <p:attrName>style.visibility</p:attrName>
                                        </p:attrNameLst>
                                      </p:cBhvr>
                                      <p:to>
                                        <p:strVal val="visible"/>
                                      </p:to>
                                    </p:set>
                                    <p:animEffect transition="in" filter="checkerboard(across)">
                                      <p:cBhvr>
                                        <p:cTn id="37" dur="500"/>
                                        <p:tgtEl>
                                          <p:spTgt spid="2458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nodeType="clickEffect">
                                  <p:stCondLst>
                                    <p:cond delay="0"/>
                                  </p:stCondLst>
                                  <p:childTnLst>
                                    <p:set>
                                      <p:cBhvr>
                                        <p:cTn id="41" dur="1" fill="hold">
                                          <p:stCondLst>
                                            <p:cond delay="0"/>
                                          </p:stCondLst>
                                        </p:cTn>
                                        <p:tgtEl>
                                          <p:spTgt spid="24595"/>
                                        </p:tgtEl>
                                        <p:attrNameLst>
                                          <p:attrName>style.visibility</p:attrName>
                                        </p:attrNameLst>
                                      </p:cBhvr>
                                      <p:to>
                                        <p:strVal val="visible"/>
                                      </p:to>
                                    </p:set>
                                    <p:animEffect transition="in" filter="plus(in)">
                                      <p:cBhvr>
                                        <p:cTn id="42" dur="2000"/>
                                        <p:tgtEl>
                                          <p:spTgt spid="2459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4581">
                                            <p:txEl>
                                              <p:pRg st="2" end="2"/>
                                            </p:txEl>
                                          </p:spTgt>
                                        </p:tgtEl>
                                        <p:attrNameLst>
                                          <p:attrName>style.visibility</p:attrName>
                                        </p:attrNameLst>
                                      </p:cBhvr>
                                      <p:to>
                                        <p:strVal val="visible"/>
                                      </p:to>
                                    </p:set>
                                    <p:animEffect transition="in" filter="checkerboard(across)">
                                      <p:cBhvr>
                                        <p:cTn id="47" dur="500"/>
                                        <p:tgtEl>
                                          <p:spTgt spid="2458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24597"/>
                                        </p:tgtEl>
                                        <p:attrNameLst>
                                          <p:attrName>style.visibility</p:attrName>
                                        </p:attrNameLst>
                                      </p:cBhvr>
                                      <p:to>
                                        <p:strVal val="visible"/>
                                      </p:to>
                                    </p:set>
                                    <p:anim calcmode="lin" valueType="num">
                                      <p:cBhvr>
                                        <p:cTn id="52" dur="500" fill="hold"/>
                                        <p:tgtEl>
                                          <p:spTgt spid="24597"/>
                                        </p:tgtEl>
                                        <p:attrNameLst>
                                          <p:attrName>ppt_w</p:attrName>
                                        </p:attrNameLst>
                                      </p:cBhvr>
                                      <p:tavLst>
                                        <p:tav tm="0">
                                          <p:val>
                                            <p:fltVal val="0"/>
                                          </p:val>
                                        </p:tav>
                                        <p:tav tm="100000">
                                          <p:val>
                                            <p:strVal val="#ppt_w"/>
                                          </p:val>
                                        </p:tav>
                                      </p:tavLst>
                                    </p:anim>
                                    <p:anim calcmode="lin" valueType="num">
                                      <p:cBhvr>
                                        <p:cTn id="53" dur="500" fill="hold"/>
                                        <p:tgtEl>
                                          <p:spTgt spid="24597"/>
                                        </p:tgtEl>
                                        <p:attrNameLst>
                                          <p:attrName>ppt_h</p:attrName>
                                        </p:attrNameLst>
                                      </p:cBhvr>
                                      <p:tavLst>
                                        <p:tav tm="0">
                                          <p:val>
                                            <p:fltVal val="0"/>
                                          </p:val>
                                        </p:tav>
                                        <p:tav tm="100000">
                                          <p:val>
                                            <p:strVal val="#ppt_h"/>
                                          </p:val>
                                        </p:tav>
                                      </p:tavLst>
                                    </p:anim>
                                    <p:anim calcmode="lin" valueType="num">
                                      <p:cBhvr>
                                        <p:cTn id="54" dur="500" fill="hold"/>
                                        <p:tgtEl>
                                          <p:spTgt spid="24597"/>
                                        </p:tgtEl>
                                        <p:attrNameLst>
                                          <p:attrName>style.rotation</p:attrName>
                                        </p:attrNameLst>
                                      </p:cBhvr>
                                      <p:tavLst>
                                        <p:tav tm="0">
                                          <p:val>
                                            <p:fltVal val="360"/>
                                          </p:val>
                                        </p:tav>
                                        <p:tav tm="100000">
                                          <p:val>
                                            <p:fltVal val="0"/>
                                          </p:val>
                                        </p:tav>
                                      </p:tavLst>
                                    </p:anim>
                                    <p:animEffect transition="in" filter="fade">
                                      <p:cBhvr>
                                        <p:cTn id="55" dur="500"/>
                                        <p:tgtEl>
                                          <p:spTgt spid="24597"/>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24581">
                                            <p:txEl>
                                              <p:pRg st="3" end="3"/>
                                            </p:txEl>
                                          </p:spTgt>
                                        </p:tgtEl>
                                        <p:attrNameLst>
                                          <p:attrName>style.visibility</p:attrName>
                                        </p:attrNameLst>
                                      </p:cBhvr>
                                      <p:to>
                                        <p:strVal val="visible"/>
                                      </p:to>
                                    </p:set>
                                    <p:animEffect transition="in" filter="checkerboard(across)">
                                      <p:cBhvr>
                                        <p:cTn id="60" dur="500"/>
                                        <p:tgtEl>
                                          <p:spTgt spid="24581">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24581">
                                            <p:txEl>
                                              <p:pRg st="4" end="4"/>
                                            </p:txEl>
                                          </p:spTgt>
                                        </p:tgtEl>
                                        <p:attrNameLst>
                                          <p:attrName>style.visibility</p:attrName>
                                        </p:attrNameLst>
                                      </p:cBhvr>
                                      <p:to>
                                        <p:strVal val="visible"/>
                                      </p:to>
                                    </p:set>
                                    <p:animEffect transition="in" filter="checkerboard(across)">
                                      <p:cBhvr>
                                        <p:cTn id="65" dur="500"/>
                                        <p:tgtEl>
                                          <p:spTgt spid="24581">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nodeType="clickEffect">
                                  <p:stCondLst>
                                    <p:cond delay="0"/>
                                  </p:stCondLst>
                                  <p:childTnLst>
                                    <p:set>
                                      <p:cBhvr>
                                        <p:cTn id="69" dur="1" fill="hold">
                                          <p:stCondLst>
                                            <p:cond delay="0"/>
                                          </p:stCondLst>
                                        </p:cTn>
                                        <p:tgtEl>
                                          <p:spTgt spid="24598"/>
                                        </p:tgtEl>
                                        <p:attrNameLst>
                                          <p:attrName>style.visibility</p:attrName>
                                        </p:attrNameLst>
                                      </p:cBhvr>
                                      <p:to>
                                        <p:strVal val="visible"/>
                                      </p:to>
                                    </p:set>
                                    <p:animEffect transition="in" filter="diamond(in)">
                                      <p:cBhvr>
                                        <p:cTn id="70" dur="2000"/>
                                        <p:tgtEl>
                                          <p:spTgt spid="24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71800" y="0"/>
            <a:ext cx="6019800" cy="1143000"/>
          </a:xfrm>
        </p:spPr>
        <p:txBody>
          <a:bodyPr/>
          <a:lstStyle/>
          <a:p>
            <a:r>
              <a:rPr lang="en-US"/>
              <a:t>The </a:t>
            </a:r>
            <a:r>
              <a:rPr lang="en-US">
                <a:solidFill>
                  <a:srgbClr val="CC0000"/>
                </a:solidFill>
              </a:rPr>
              <a:t>Red</a:t>
            </a:r>
            <a:r>
              <a:rPr lang="en-US"/>
              <a:t> Baron</a:t>
            </a:r>
          </a:p>
        </p:txBody>
      </p:sp>
      <p:sp>
        <p:nvSpPr>
          <p:cNvPr id="3076" name="Rectangle 4"/>
          <p:cNvSpPr>
            <a:spLocks noGrp="1" noChangeArrowheads="1"/>
          </p:cNvSpPr>
          <p:nvPr>
            <p:ph type="body" sz="half" idx="2"/>
          </p:nvPr>
        </p:nvSpPr>
        <p:spPr>
          <a:xfrm>
            <a:off x="5410200" y="1295400"/>
            <a:ext cx="3581400" cy="1828800"/>
          </a:xfrm>
          <a:solidFill>
            <a:srgbClr val="FFFF99"/>
          </a:solidFill>
          <a:ln w="57150">
            <a:solidFill>
              <a:srgbClr val="003300"/>
            </a:solidFill>
          </a:ln>
        </p:spPr>
        <p:txBody>
          <a:bodyPr/>
          <a:lstStyle/>
          <a:p>
            <a:pPr>
              <a:lnSpc>
                <a:spcPct val="80000"/>
              </a:lnSpc>
              <a:buFontTx/>
              <a:buNone/>
            </a:pPr>
            <a:r>
              <a:rPr lang="en-US" sz="1800">
                <a:solidFill>
                  <a:srgbClr val="FF0000"/>
                </a:solidFill>
                <a:latin typeface="Tw Cen MT Condensed Extra Bold" pitchFamily="34" charset="0"/>
              </a:rPr>
              <a:t>Manfred von Richthoven, known as “The Red Baron” was an elite German fighter pilot famous for his ability in dogfights; he was eventually shot down and killed by a Canadian ace fighter.</a:t>
            </a:r>
          </a:p>
        </p:txBody>
      </p:sp>
      <p:pic>
        <p:nvPicPr>
          <p:cNvPr id="3081" name="Picture 9" descr="redbaron"/>
          <p:cNvPicPr>
            <a:picLocks noChangeAspect="1" noChangeArrowheads="1"/>
          </p:cNvPicPr>
          <p:nvPr/>
        </p:nvPicPr>
        <p:blipFill>
          <a:blip r:embed="rId2" cstate="print"/>
          <a:srcRect/>
          <a:stretch>
            <a:fillRect/>
          </a:stretch>
        </p:blipFill>
        <p:spPr bwMode="auto">
          <a:xfrm>
            <a:off x="3505200" y="990600"/>
            <a:ext cx="1768475" cy="2590800"/>
          </a:xfrm>
          <a:prstGeom prst="rect">
            <a:avLst/>
          </a:prstGeom>
          <a:noFill/>
        </p:spPr>
      </p:pic>
      <p:pic>
        <p:nvPicPr>
          <p:cNvPr id="3084" name="Picture 12" descr="The Red Baron plays with his dog shortly before his final flight."/>
          <p:cNvPicPr>
            <a:picLocks noChangeAspect="1" noChangeArrowheads="1"/>
          </p:cNvPicPr>
          <p:nvPr/>
        </p:nvPicPr>
        <p:blipFill>
          <a:blip r:embed="rId3" cstate="print"/>
          <a:srcRect/>
          <a:stretch>
            <a:fillRect/>
          </a:stretch>
        </p:blipFill>
        <p:spPr bwMode="auto">
          <a:xfrm>
            <a:off x="152400" y="152400"/>
            <a:ext cx="2878138" cy="3419475"/>
          </a:xfrm>
          <a:prstGeom prst="rect">
            <a:avLst/>
          </a:prstGeom>
          <a:noFill/>
        </p:spPr>
      </p:pic>
      <p:pic>
        <p:nvPicPr>
          <p:cNvPr id="3086" name="Picture 14" descr="The Red Baron's last triplane as it appeared some weeks before his death."/>
          <p:cNvPicPr>
            <a:picLocks noChangeAspect="1" noChangeArrowheads="1"/>
          </p:cNvPicPr>
          <p:nvPr/>
        </p:nvPicPr>
        <p:blipFill>
          <a:blip r:embed="rId4" cstate="print"/>
          <a:srcRect/>
          <a:stretch>
            <a:fillRect/>
          </a:stretch>
        </p:blipFill>
        <p:spPr bwMode="auto">
          <a:xfrm>
            <a:off x="1371600" y="3657600"/>
            <a:ext cx="5200650" cy="3009900"/>
          </a:xfrm>
          <a:prstGeom prst="rect">
            <a:avLst/>
          </a:prstGeom>
          <a:noFill/>
        </p:spPr>
      </p:pic>
      <p:sp>
        <p:nvSpPr>
          <p:cNvPr id="3087" name="Text Box 15"/>
          <p:cNvSpPr txBox="1">
            <a:spLocks noChangeArrowheads="1"/>
          </p:cNvSpPr>
          <p:nvPr/>
        </p:nvSpPr>
        <p:spPr bwMode="auto">
          <a:xfrm>
            <a:off x="6629400" y="4648200"/>
            <a:ext cx="1752600" cy="1920875"/>
          </a:xfrm>
          <a:prstGeom prst="rect">
            <a:avLst/>
          </a:prstGeom>
          <a:noFill/>
          <a:ln w="9525">
            <a:noFill/>
            <a:miter lim="800000"/>
            <a:headEnd/>
            <a:tailEnd/>
          </a:ln>
          <a:effectLst/>
        </p:spPr>
        <p:txBody>
          <a:bodyPr>
            <a:spAutoFit/>
          </a:bodyPr>
          <a:lstStyle/>
          <a:p>
            <a:pPr algn="l">
              <a:spcBef>
                <a:spcPct val="50000"/>
              </a:spcBef>
            </a:pPr>
            <a:r>
              <a:rPr lang="en-US" sz="2000"/>
              <a:t>The Red Baron was famous for the Fokker Tri-plane that he flew with great success.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081"/>
                                        </p:tgtEl>
                                        <p:attrNameLst>
                                          <p:attrName>style.visibility</p:attrName>
                                        </p:attrNameLst>
                                      </p:cBhvr>
                                      <p:to>
                                        <p:strVal val="visible"/>
                                      </p:to>
                                    </p:set>
                                    <p:animEffect transition="in" filter="plus(in)">
                                      <p:cBhvr>
                                        <p:cTn id="12" dur="2000"/>
                                        <p:tgtEl>
                                          <p:spTgt spid="30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6">
                                            <p:bg/>
                                          </p:spTgt>
                                        </p:tgtEl>
                                        <p:attrNameLst>
                                          <p:attrName>style.visibility</p:attrName>
                                        </p:attrNameLst>
                                      </p:cBhvr>
                                      <p:to>
                                        <p:strVal val="visible"/>
                                      </p:to>
                                    </p:set>
                                    <p:animEffect transition="in" filter="dissolve">
                                      <p:cBhvr>
                                        <p:cTn id="17" dur="500"/>
                                        <p:tgtEl>
                                          <p:spTgt spid="3076">
                                            <p:bg/>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6">
                                            <p:txEl>
                                              <p:pRg st="0" end="0"/>
                                            </p:txEl>
                                          </p:spTgt>
                                        </p:tgtEl>
                                        <p:attrNameLst>
                                          <p:attrName>style.visibility</p:attrName>
                                        </p:attrNameLst>
                                      </p:cBhvr>
                                      <p:to>
                                        <p:strVal val="visible"/>
                                      </p:to>
                                    </p:set>
                                    <p:animEffect transition="in" filter="dissolve">
                                      <p:cBhvr>
                                        <p:cTn id="22" dur="500"/>
                                        <p:tgtEl>
                                          <p:spTgt spid="307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086"/>
                                        </p:tgtEl>
                                        <p:attrNameLst>
                                          <p:attrName>style.visibility</p:attrName>
                                        </p:attrNameLst>
                                      </p:cBhvr>
                                      <p:to>
                                        <p:strVal val="visible"/>
                                      </p:to>
                                    </p:set>
                                    <p:animEffect transition="in" filter="diamond(in)">
                                      <p:cBhvr>
                                        <p:cTn id="27" dur="2000"/>
                                        <p:tgtEl>
                                          <p:spTgt spid="308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087"/>
                                        </p:tgtEl>
                                        <p:attrNameLst>
                                          <p:attrName>style.visibility</p:attrName>
                                        </p:attrNameLst>
                                      </p:cBhvr>
                                      <p:to>
                                        <p:strVal val="visible"/>
                                      </p:to>
                                    </p:set>
                                    <p:anim calcmode="lin" valueType="num">
                                      <p:cBhvr additive="base">
                                        <p:cTn id="32" dur="500" fill="hold"/>
                                        <p:tgtEl>
                                          <p:spTgt spid="3087"/>
                                        </p:tgtEl>
                                        <p:attrNameLst>
                                          <p:attrName>ppt_x</p:attrName>
                                        </p:attrNameLst>
                                      </p:cBhvr>
                                      <p:tavLst>
                                        <p:tav tm="0">
                                          <p:val>
                                            <p:strVal val="#ppt_x"/>
                                          </p:val>
                                        </p:tav>
                                        <p:tav tm="100000">
                                          <p:val>
                                            <p:strVal val="#ppt_x"/>
                                          </p:val>
                                        </p:tav>
                                      </p:tavLst>
                                    </p:anim>
                                    <p:anim calcmode="lin" valueType="num">
                                      <p:cBhvr additive="base">
                                        <p:cTn id="33" dur="500" fill="hold"/>
                                        <p:tgtEl>
                                          <p:spTgt spid="308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3084"/>
                                        </p:tgtEl>
                                        <p:attrNameLst>
                                          <p:attrName>style.visibility</p:attrName>
                                        </p:attrNameLst>
                                      </p:cBhvr>
                                      <p:to>
                                        <p:strVal val="visible"/>
                                      </p:to>
                                    </p:set>
                                    <p:animEffect transition="in" filter="strips(downLeft)">
                                      <p:cBhvr>
                                        <p:cTn id="38"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6" grpId="0" build="p" animBg="1"/>
      <p:bldP spid="30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1143000"/>
          </a:xfrm>
        </p:spPr>
        <p:txBody>
          <a:bodyPr/>
          <a:lstStyle/>
          <a:p>
            <a:r>
              <a:rPr lang="en-US" sz="4000"/>
              <a:t>Canadian Flying Ace:  Billy Bishop</a:t>
            </a:r>
          </a:p>
        </p:txBody>
      </p:sp>
      <p:sp>
        <p:nvSpPr>
          <p:cNvPr id="37891" name="Rectangle 3"/>
          <p:cNvSpPr>
            <a:spLocks noGrp="1" noChangeArrowheads="1"/>
          </p:cNvSpPr>
          <p:nvPr>
            <p:ph type="body" idx="1"/>
          </p:nvPr>
        </p:nvSpPr>
        <p:spPr>
          <a:xfrm>
            <a:off x="2438400" y="5486400"/>
            <a:ext cx="6324600" cy="1143000"/>
          </a:xfrm>
        </p:spPr>
        <p:txBody>
          <a:bodyPr/>
          <a:lstStyle/>
          <a:p>
            <a:pPr>
              <a:lnSpc>
                <a:spcPct val="80000"/>
              </a:lnSpc>
            </a:pPr>
            <a:r>
              <a:rPr lang="en-US" sz="2000" b="1">
                <a:solidFill>
                  <a:schemeClr val="bg1"/>
                </a:solidFill>
              </a:rPr>
              <a:t>Here is Billy Bishop "a man incapable of fear" - according to one American ace - and a Nieuport 17 </a:t>
            </a:r>
          </a:p>
          <a:p>
            <a:pPr>
              <a:lnSpc>
                <a:spcPct val="80000"/>
              </a:lnSpc>
            </a:pPr>
            <a:r>
              <a:rPr lang="en-US" sz="2000" b="1">
                <a:solidFill>
                  <a:schemeClr val="bg1"/>
                </a:solidFill>
              </a:rPr>
              <a:t>Bishop totaled 47 “kills” during WWI and earned a Victoria Cross medal for bravery </a:t>
            </a:r>
          </a:p>
        </p:txBody>
      </p:sp>
      <p:pic>
        <p:nvPicPr>
          <p:cNvPr id="37895" name="Picture 7" descr="Billy Bishop"/>
          <p:cNvPicPr>
            <a:picLocks noChangeAspect="1" noChangeArrowheads="1"/>
          </p:cNvPicPr>
          <p:nvPr/>
        </p:nvPicPr>
        <p:blipFill>
          <a:blip r:embed="rId2" cstate="print"/>
          <a:srcRect/>
          <a:stretch>
            <a:fillRect/>
          </a:stretch>
        </p:blipFill>
        <p:spPr bwMode="auto">
          <a:xfrm>
            <a:off x="2209800" y="1295400"/>
            <a:ext cx="6705600" cy="4064000"/>
          </a:xfrm>
          <a:prstGeom prst="rect">
            <a:avLst/>
          </a:prstGeom>
          <a:noFill/>
          <a:ln w="57150">
            <a:solidFill>
              <a:srgbClr val="800000"/>
            </a:solidFill>
            <a:miter lim="800000"/>
            <a:headEnd/>
            <a:tailEnd/>
          </a:ln>
        </p:spPr>
      </p:pic>
      <p:pic>
        <p:nvPicPr>
          <p:cNvPr id="37897" name="Picture 9" descr="Bishop as a cadet, ca. 1914">
            <a:hlinkClick r:id="rId3"/>
          </p:cNvPr>
          <p:cNvPicPr>
            <a:picLocks noChangeAspect="1" noChangeArrowheads="1"/>
          </p:cNvPicPr>
          <p:nvPr/>
        </p:nvPicPr>
        <p:blipFill>
          <a:blip r:embed="rId4" cstate="print"/>
          <a:srcRect/>
          <a:stretch>
            <a:fillRect/>
          </a:stretch>
        </p:blipFill>
        <p:spPr bwMode="auto">
          <a:xfrm>
            <a:off x="228600" y="1524000"/>
            <a:ext cx="1714500" cy="2533650"/>
          </a:xfrm>
          <a:prstGeom prst="rect">
            <a:avLst/>
          </a:prstGeom>
          <a:noFill/>
          <a:ln w="57150">
            <a:solidFill>
              <a:srgbClr val="800000"/>
            </a:solidFill>
            <a:miter lim="800000"/>
            <a:headEnd/>
            <a:tailEnd/>
          </a:ln>
        </p:spPr>
      </p:pic>
      <p:sp>
        <p:nvSpPr>
          <p:cNvPr id="37898" name="Rectangle 10"/>
          <p:cNvSpPr>
            <a:spLocks noChangeArrowheads="1"/>
          </p:cNvSpPr>
          <p:nvPr/>
        </p:nvSpPr>
        <p:spPr bwMode="auto">
          <a:xfrm>
            <a:off x="228600" y="4114800"/>
            <a:ext cx="1752600" cy="882650"/>
          </a:xfrm>
          <a:prstGeom prst="rect">
            <a:avLst/>
          </a:prstGeom>
          <a:noFill/>
          <a:ln w="9525">
            <a:noFill/>
            <a:miter lim="800000"/>
            <a:headEnd/>
            <a:tailEnd/>
          </a:ln>
          <a:effectLst/>
        </p:spPr>
        <p:txBody>
          <a:bodyPr anchor="ctr">
            <a:spAutoFit/>
          </a:bodyPr>
          <a:lstStyle/>
          <a:p>
            <a:pPr algn="l"/>
            <a:r>
              <a:rPr lang="en-US" sz="1400" b="1"/>
              <a:t>Billy Bishop as a cadet, ca. 1914</a:t>
            </a:r>
            <a:r>
              <a:rPr lang="en-US" b="1"/>
              <a:t> </a:t>
            </a:r>
            <a:r>
              <a:rPr lang="en-US" sz="1400" b="1"/>
              <a:t>– age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7897"/>
                                        </p:tgtEl>
                                        <p:attrNameLst>
                                          <p:attrName>style.visibility</p:attrName>
                                        </p:attrNameLst>
                                      </p:cBhvr>
                                      <p:to>
                                        <p:strVal val="visible"/>
                                      </p:to>
                                    </p:set>
                                    <p:animEffect transition="in" filter="diamond(in)">
                                      <p:cBhvr>
                                        <p:cTn id="7" dur="2000"/>
                                        <p:tgtEl>
                                          <p:spTgt spid="378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898"/>
                                        </p:tgtEl>
                                        <p:attrNameLst>
                                          <p:attrName>style.visibility</p:attrName>
                                        </p:attrNameLst>
                                      </p:cBhvr>
                                      <p:to>
                                        <p:strVal val="visible"/>
                                      </p:to>
                                    </p:set>
                                    <p:anim calcmode="lin" valueType="num">
                                      <p:cBhvr additive="base">
                                        <p:cTn id="12" dur="500" fill="hold"/>
                                        <p:tgtEl>
                                          <p:spTgt spid="37898"/>
                                        </p:tgtEl>
                                        <p:attrNameLst>
                                          <p:attrName>ppt_x</p:attrName>
                                        </p:attrNameLst>
                                      </p:cBhvr>
                                      <p:tavLst>
                                        <p:tav tm="0">
                                          <p:val>
                                            <p:strVal val="#ppt_x"/>
                                          </p:val>
                                        </p:tav>
                                        <p:tav tm="100000">
                                          <p:val>
                                            <p:strVal val="#ppt_x"/>
                                          </p:val>
                                        </p:tav>
                                      </p:tavLst>
                                    </p:anim>
                                    <p:anim calcmode="lin" valueType="num">
                                      <p:cBhvr additive="base">
                                        <p:cTn id="13"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7895"/>
                                        </p:tgtEl>
                                        <p:attrNameLst>
                                          <p:attrName>style.visibility</p:attrName>
                                        </p:attrNameLst>
                                      </p:cBhvr>
                                      <p:to>
                                        <p:strVal val="visible"/>
                                      </p:to>
                                    </p:set>
                                    <p:animEffect transition="in" filter="checkerboard(across)">
                                      <p:cBhvr>
                                        <p:cTn id="18" dur="500"/>
                                        <p:tgtEl>
                                          <p:spTgt spid="3789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7891">
                                            <p:txEl>
                                              <p:pRg st="0" end="0"/>
                                            </p:txEl>
                                          </p:spTgt>
                                        </p:tgtEl>
                                        <p:attrNameLst>
                                          <p:attrName>style.visibility</p:attrName>
                                        </p:attrNameLst>
                                      </p:cBhvr>
                                      <p:to>
                                        <p:strVal val="visible"/>
                                      </p:to>
                                    </p:set>
                                    <p:anim calcmode="lin" valueType="num">
                                      <p:cBhvr additive="base">
                                        <p:cTn id="23"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7891">
                                            <p:txEl>
                                              <p:pRg st="1" end="1"/>
                                            </p:txEl>
                                          </p:spTgt>
                                        </p:tgtEl>
                                        <p:attrNameLst>
                                          <p:attrName>style.visibility</p:attrName>
                                        </p:attrNameLst>
                                      </p:cBhvr>
                                      <p:to>
                                        <p:strVal val="visible"/>
                                      </p:to>
                                    </p:set>
                                    <p:anim calcmode="lin" valueType="num">
                                      <p:cBhvr additive="base">
                                        <p:cTn id="29"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solidFill>
                  <a:srgbClr val="000099"/>
                </a:solidFill>
              </a:rPr>
              <a:t>Resources</a:t>
            </a:r>
          </a:p>
        </p:txBody>
      </p:sp>
      <p:sp>
        <p:nvSpPr>
          <p:cNvPr id="14339" name="Rectangle 3"/>
          <p:cNvSpPr>
            <a:spLocks noGrp="1" noChangeArrowheads="1"/>
          </p:cNvSpPr>
          <p:nvPr>
            <p:ph type="body" idx="1"/>
          </p:nvPr>
        </p:nvSpPr>
        <p:spPr/>
        <p:txBody>
          <a:bodyPr/>
          <a:lstStyle/>
          <a:p>
            <a:pPr>
              <a:lnSpc>
                <a:spcPct val="80000"/>
              </a:lnSpc>
            </a:pPr>
            <a:endParaRPr lang="en-US" sz="1400">
              <a:solidFill>
                <a:schemeClr val="accent2"/>
              </a:solidFill>
            </a:endParaRPr>
          </a:p>
          <a:p>
            <a:pPr>
              <a:lnSpc>
                <a:spcPct val="80000"/>
              </a:lnSpc>
            </a:pPr>
            <a:r>
              <a:rPr lang="en-US" sz="1400">
                <a:solidFill>
                  <a:schemeClr val="accent2"/>
                </a:solidFill>
                <a:hlinkClick r:id="rId2"/>
              </a:rPr>
              <a:t>http://www.firstworldwar.com/</a:t>
            </a:r>
            <a:endParaRPr lang="en-US" sz="1400">
              <a:solidFill>
                <a:schemeClr val="accent2"/>
              </a:solidFill>
            </a:endParaRPr>
          </a:p>
          <a:p>
            <a:pPr>
              <a:lnSpc>
                <a:spcPct val="80000"/>
              </a:lnSpc>
            </a:pPr>
            <a:r>
              <a:rPr lang="en-US" sz="1400">
                <a:solidFill>
                  <a:schemeClr val="accent2"/>
                </a:solidFill>
                <a:hlinkClick r:id="rId3"/>
              </a:rPr>
              <a:t>http://www.pbs.org/greatwar/timeline/</a:t>
            </a:r>
            <a:endParaRPr lang="en-US" sz="1400">
              <a:solidFill>
                <a:schemeClr val="accent2"/>
              </a:solidFill>
            </a:endParaRPr>
          </a:p>
          <a:p>
            <a:pPr>
              <a:lnSpc>
                <a:spcPct val="80000"/>
              </a:lnSpc>
            </a:pPr>
            <a:r>
              <a:rPr lang="en-US" sz="1400">
                <a:solidFill>
                  <a:schemeClr val="accent2"/>
                </a:solidFill>
                <a:hlinkClick r:id="rId4"/>
              </a:rPr>
              <a:t>http://www.eyewitnesstohistory.com/w1frm.htm</a:t>
            </a:r>
            <a:endParaRPr lang="en-US" sz="1400">
              <a:solidFill>
                <a:schemeClr val="accent2"/>
              </a:solidFill>
            </a:endParaRPr>
          </a:p>
          <a:p>
            <a:pPr>
              <a:lnSpc>
                <a:spcPct val="80000"/>
              </a:lnSpc>
            </a:pPr>
            <a:r>
              <a:rPr lang="en-US" sz="1400">
                <a:solidFill>
                  <a:schemeClr val="accent2"/>
                </a:solidFill>
                <a:hlinkClick r:id="rId5"/>
              </a:rPr>
              <a:t>http://www.firstworldwar.com/timeline/</a:t>
            </a:r>
            <a:endParaRPr lang="en-US" sz="1400">
              <a:solidFill>
                <a:schemeClr val="accent2"/>
              </a:solidFill>
            </a:endParaRPr>
          </a:p>
          <a:p>
            <a:pPr>
              <a:lnSpc>
                <a:spcPct val="80000"/>
              </a:lnSpc>
            </a:pPr>
            <a:r>
              <a:rPr lang="en-US" sz="1400">
                <a:solidFill>
                  <a:schemeClr val="accent2"/>
                </a:solidFill>
              </a:rPr>
              <a:t>Medals [Online images] available at </a:t>
            </a:r>
            <a:r>
              <a:rPr lang="en-US" sz="1400">
                <a:solidFill>
                  <a:schemeClr val="accent2"/>
                </a:solidFill>
                <a:hlinkClick r:id="rId6"/>
              </a:rPr>
              <a:t>http://www.nationalarchives.gov.uk/documentsonline/medals.asp</a:t>
            </a:r>
            <a:endParaRPr lang="en-US" sz="1400">
              <a:solidFill>
                <a:schemeClr val="accent2"/>
              </a:solidFill>
            </a:endParaRPr>
          </a:p>
          <a:p>
            <a:pPr>
              <a:lnSpc>
                <a:spcPct val="80000"/>
              </a:lnSpc>
            </a:pPr>
            <a:r>
              <a:rPr lang="en-US" sz="1400">
                <a:solidFill>
                  <a:schemeClr val="accent2"/>
                </a:solidFill>
              </a:rPr>
              <a:t>"World War One." </a:t>
            </a:r>
            <a:r>
              <a:rPr lang="en-US" sz="1400" u="sng">
                <a:solidFill>
                  <a:schemeClr val="accent2"/>
                </a:solidFill>
              </a:rPr>
              <a:t>World Book</a:t>
            </a:r>
            <a:r>
              <a:rPr lang="en-US" sz="1400">
                <a:solidFill>
                  <a:schemeClr val="accent2"/>
                </a:solidFill>
              </a:rPr>
              <a:t>. ed. 1989. Parenthetical Within Text (World War One 454-469)</a:t>
            </a:r>
          </a:p>
          <a:p>
            <a:pPr>
              <a:lnSpc>
                <a:spcPct val="80000"/>
              </a:lnSpc>
            </a:pPr>
            <a:r>
              <a:rPr lang="en-US" sz="1400">
                <a:solidFill>
                  <a:schemeClr val="accent2"/>
                </a:solidFill>
              </a:rPr>
              <a:t>Images and Videos from Multimedia Project Kit Resource CD</a:t>
            </a:r>
          </a:p>
          <a:p>
            <a:pPr>
              <a:lnSpc>
                <a:spcPct val="80000"/>
              </a:lnSpc>
            </a:pPr>
            <a:r>
              <a:rPr lang="en-US" sz="1400">
                <a:solidFill>
                  <a:schemeClr val="accent2"/>
                </a:solidFill>
              </a:rPr>
              <a:t>Microsoft Clipart Online</a:t>
            </a:r>
          </a:p>
          <a:p>
            <a:pPr>
              <a:lnSpc>
                <a:spcPct val="80000"/>
              </a:lnSpc>
            </a:pPr>
            <a:r>
              <a:rPr lang="en-US" sz="1400">
                <a:solidFill>
                  <a:schemeClr val="accent2"/>
                </a:solidFill>
              </a:rPr>
              <a:t>Flamethrower, gasmask, gun submarine, and tank, [online images] available at </a:t>
            </a:r>
            <a:r>
              <a:rPr lang="en-US" sz="1400">
                <a:solidFill>
                  <a:schemeClr val="accent2"/>
                </a:solidFill>
                <a:hlinkClick r:id="rId7"/>
              </a:rPr>
              <a:t>http://www.firstworldwar.com/weaponry/machineguns.htm</a:t>
            </a:r>
            <a:endParaRPr lang="en-US" sz="1400">
              <a:solidFill>
                <a:schemeClr val="accent2"/>
              </a:solidFill>
            </a:endParaRPr>
          </a:p>
          <a:p>
            <a:pPr>
              <a:lnSpc>
                <a:spcPct val="80000"/>
              </a:lnSpc>
            </a:pPr>
            <a:r>
              <a:rPr lang="en-US" sz="1400">
                <a:solidFill>
                  <a:schemeClr val="accent2"/>
                </a:solidFill>
              </a:rPr>
              <a:t>Bi-planes [online images] available at </a:t>
            </a:r>
          </a:p>
          <a:p>
            <a:pPr>
              <a:lnSpc>
                <a:spcPct val="80000"/>
              </a:lnSpc>
            </a:pPr>
            <a:r>
              <a:rPr lang="en-US" sz="1400">
                <a:solidFill>
                  <a:schemeClr val="accent2"/>
                </a:solidFill>
              </a:rPr>
              <a:t>www:century-of-flightsfreeola.com</a:t>
            </a:r>
          </a:p>
          <a:p>
            <a:pPr>
              <a:lnSpc>
                <a:spcPct val="80000"/>
              </a:lnSpc>
            </a:pPr>
            <a:endParaRPr lang="en-US" sz="1400">
              <a:solidFill>
                <a:schemeClr val="accent2"/>
              </a:solidFill>
            </a:endParaRPr>
          </a:p>
          <a:p>
            <a:pPr>
              <a:lnSpc>
                <a:spcPct val="80000"/>
              </a:lnSpc>
            </a:pPr>
            <a:endParaRPr lang="en-US" sz="1400"/>
          </a:p>
          <a:p>
            <a:pPr>
              <a:lnSpc>
                <a:spcPct val="80000"/>
              </a:lnSpc>
            </a:pPr>
            <a:r>
              <a:rPr lang="en-US" sz="1400"/>
              <a:t> </a:t>
            </a:r>
          </a:p>
          <a:p>
            <a:pPr>
              <a:lnSpc>
                <a:spcPct val="80000"/>
              </a:lnSpc>
              <a:buFontTx/>
              <a:buNone/>
            </a:pPr>
            <a:endParaRPr lang="en-US" sz="1400">
              <a:solidFill>
                <a:schemeClr val="accent2"/>
              </a:solidFill>
            </a:endParaRPr>
          </a:p>
          <a:p>
            <a:pPr>
              <a:lnSpc>
                <a:spcPct val="80000"/>
              </a:lnSpc>
              <a:buFontTx/>
              <a:buNone/>
            </a:pPr>
            <a:r>
              <a:rPr lang="en-US" sz="1400">
                <a:solidFill>
                  <a:schemeClr val="accent2"/>
                </a:solidFill>
              </a:rPr>
              <a:t> </a:t>
            </a:r>
          </a:p>
        </p:txBody>
      </p:sp>
    </p:spTree>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04800" y="0"/>
            <a:ext cx="7772400" cy="1470025"/>
          </a:xfrm>
        </p:spPr>
        <p:txBody>
          <a:bodyPr/>
          <a:lstStyle/>
          <a:p>
            <a:r>
              <a:rPr lang="en-US" sz="5400">
                <a:solidFill>
                  <a:schemeClr val="bg1"/>
                </a:solidFill>
              </a:rPr>
              <a:t>World War I Weapons</a:t>
            </a:r>
          </a:p>
        </p:txBody>
      </p:sp>
      <p:sp>
        <p:nvSpPr>
          <p:cNvPr id="11272" name="Rectangle 8"/>
          <p:cNvSpPr>
            <a:spLocks noGrp="1" noChangeArrowheads="1"/>
          </p:cNvSpPr>
          <p:nvPr>
            <p:ph type="subTitle" idx="1"/>
          </p:nvPr>
        </p:nvSpPr>
        <p:spPr/>
        <p:txBody>
          <a:bodyPr/>
          <a:lstStyle/>
          <a:p>
            <a:r>
              <a:rPr lang="en-US" b="1">
                <a:solidFill>
                  <a:srgbClr val="000080"/>
                </a:solidFill>
                <a:latin typeface="Verdana" pitchFamily="34" charset="0"/>
              </a:rPr>
              <a:t> </a:t>
            </a:r>
            <a:endParaRPr lang="en-US"/>
          </a:p>
          <a:p>
            <a:endParaRPr lang="en-US"/>
          </a:p>
        </p:txBody>
      </p:sp>
      <p:pic>
        <p:nvPicPr>
          <p:cNvPr id="11268" name="Picture 4" descr="British Mark IV heavy tank"/>
          <p:cNvPicPr>
            <a:picLocks noChangeAspect="1" noChangeArrowheads="1"/>
          </p:cNvPicPr>
          <p:nvPr/>
        </p:nvPicPr>
        <p:blipFill>
          <a:blip r:embed="rId2" cstate="print"/>
          <a:srcRect/>
          <a:stretch>
            <a:fillRect/>
          </a:stretch>
        </p:blipFill>
        <p:spPr bwMode="auto">
          <a:xfrm>
            <a:off x="228600" y="1524000"/>
            <a:ext cx="2362200" cy="2422525"/>
          </a:xfrm>
          <a:prstGeom prst="rect">
            <a:avLst/>
          </a:prstGeom>
          <a:noFill/>
        </p:spPr>
      </p:pic>
      <p:pic>
        <p:nvPicPr>
          <p:cNvPr id="11270" name="Picture 6" descr="Vickers machine gun"/>
          <p:cNvPicPr>
            <a:picLocks noChangeAspect="1" noChangeArrowheads="1"/>
          </p:cNvPicPr>
          <p:nvPr/>
        </p:nvPicPr>
        <p:blipFill>
          <a:blip r:embed="rId3" cstate="print"/>
          <a:srcRect/>
          <a:stretch>
            <a:fillRect/>
          </a:stretch>
        </p:blipFill>
        <p:spPr bwMode="auto">
          <a:xfrm>
            <a:off x="3124200" y="1905000"/>
            <a:ext cx="3200400" cy="2209800"/>
          </a:xfrm>
          <a:prstGeom prst="rect">
            <a:avLst/>
          </a:prstGeom>
          <a:noFill/>
        </p:spPr>
      </p:pic>
      <p:sp>
        <p:nvSpPr>
          <p:cNvPr id="11271" name="Rectangle 7"/>
          <p:cNvSpPr>
            <a:spLocks noChangeArrowheads="1"/>
          </p:cNvSpPr>
          <p:nvPr/>
        </p:nvSpPr>
        <p:spPr bwMode="auto">
          <a:xfrm>
            <a:off x="285750" y="3094038"/>
            <a:ext cx="8572500" cy="669925"/>
          </a:xfrm>
          <a:prstGeom prst="rect">
            <a:avLst/>
          </a:prstGeom>
          <a:noFill/>
          <a:ln w="9525">
            <a:noFill/>
            <a:miter lim="800000"/>
            <a:headEnd/>
            <a:tailEnd/>
          </a:ln>
          <a:effectLst/>
        </p:spPr>
        <p:txBody>
          <a:bodyPr/>
          <a:lstStyle/>
          <a:p>
            <a:pPr algn="l" eaLnBrk="0" hangingPunct="0"/>
            <a:endParaRPr lang="el-GR"/>
          </a:p>
        </p:txBody>
      </p:sp>
      <p:pic>
        <p:nvPicPr>
          <p:cNvPr id="11274" name="Picture 10" descr="British gas mask variant"/>
          <p:cNvPicPr>
            <a:picLocks noChangeAspect="1" noChangeArrowheads="1"/>
          </p:cNvPicPr>
          <p:nvPr/>
        </p:nvPicPr>
        <p:blipFill>
          <a:blip r:embed="rId4" cstate="print"/>
          <a:srcRect/>
          <a:stretch>
            <a:fillRect/>
          </a:stretch>
        </p:blipFill>
        <p:spPr bwMode="auto">
          <a:xfrm>
            <a:off x="6705600" y="3276600"/>
            <a:ext cx="1828800" cy="3314700"/>
          </a:xfrm>
          <a:prstGeom prst="rect">
            <a:avLst/>
          </a:prstGeom>
          <a:noFill/>
        </p:spPr>
      </p:pic>
      <p:pic>
        <p:nvPicPr>
          <p:cNvPr id="11276" name="Picture 12" descr="Webley Mark IV revolver"/>
          <p:cNvPicPr>
            <a:picLocks noChangeAspect="1" noChangeArrowheads="1"/>
          </p:cNvPicPr>
          <p:nvPr/>
        </p:nvPicPr>
        <p:blipFill>
          <a:blip r:embed="rId5" cstate="print"/>
          <a:srcRect/>
          <a:stretch>
            <a:fillRect/>
          </a:stretch>
        </p:blipFill>
        <p:spPr bwMode="auto">
          <a:xfrm>
            <a:off x="3581400" y="4800600"/>
            <a:ext cx="2479675" cy="1463675"/>
          </a:xfrm>
          <a:prstGeom prst="rect">
            <a:avLst/>
          </a:prstGeom>
          <a:noFill/>
        </p:spPr>
      </p:pic>
      <p:pic>
        <p:nvPicPr>
          <p:cNvPr id="11278" name="Picture 14" descr="French trench mortar"/>
          <p:cNvPicPr>
            <a:picLocks noChangeAspect="1" noChangeArrowheads="1"/>
          </p:cNvPicPr>
          <p:nvPr/>
        </p:nvPicPr>
        <p:blipFill>
          <a:blip r:embed="rId6" cstate="print"/>
          <a:srcRect/>
          <a:stretch>
            <a:fillRect/>
          </a:stretch>
        </p:blipFill>
        <p:spPr bwMode="auto">
          <a:xfrm>
            <a:off x="304800" y="4648200"/>
            <a:ext cx="1752600" cy="1935163"/>
          </a:xfrm>
          <a:prstGeom prst="rect">
            <a:avLst/>
          </a:prstGeom>
          <a:noFill/>
        </p:spPr>
      </p:pic>
      <p:pic>
        <p:nvPicPr>
          <p:cNvPr id="11280" name="Picture 16" descr="German egg grenade"/>
          <p:cNvPicPr>
            <a:picLocks noChangeAspect="1" noChangeArrowheads="1"/>
          </p:cNvPicPr>
          <p:nvPr/>
        </p:nvPicPr>
        <p:blipFill>
          <a:blip r:embed="rId7" cstate="print"/>
          <a:srcRect/>
          <a:stretch>
            <a:fillRect/>
          </a:stretch>
        </p:blipFill>
        <p:spPr bwMode="auto">
          <a:xfrm>
            <a:off x="7315200" y="1143000"/>
            <a:ext cx="1495425"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amond(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circle(in)">
                                      <p:cBhvr>
                                        <p:cTn id="12" dur="2000"/>
                                        <p:tgtEl>
                                          <p:spTgt spid="1126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checkerboard(across)">
                                      <p:cBhvr>
                                        <p:cTn id="17" dur="500"/>
                                        <p:tgtEl>
                                          <p:spTgt spid="1127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1274"/>
                                        </p:tgtEl>
                                        <p:attrNameLst>
                                          <p:attrName>style.visibility</p:attrName>
                                        </p:attrNameLst>
                                      </p:cBhvr>
                                      <p:to>
                                        <p:strVal val="visible"/>
                                      </p:to>
                                    </p:set>
                                    <p:animEffect transition="in" filter="wheel(4)">
                                      <p:cBhvr>
                                        <p:cTn id="22" dur="2000"/>
                                        <p:tgtEl>
                                          <p:spTgt spid="1127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278"/>
                                        </p:tgtEl>
                                        <p:attrNameLst>
                                          <p:attrName>style.visibility</p:attrName>
                                        </p:attrNameLst>
                                      </p:cBhvr>
                                      <p:to>
                                        <p:strVal val="visible"/>
                                      </p:to>
                                    </p:set>
                                    <p:anim calcmode="lin" valueType="num">
                                      <p:cBhvr additive="base">
                                        <p:cTn id="27" dur="500" fill="hold"/>
                                        <p:tgtEl>
                                          <p:spTgt spid="11278"/>
                                        </p:tgtEl>
                                        <p:attrNameLst>
                                          <p:attrName>ppt_x</p:attrName>
                                        </p:attrNameLst>
                                      </p:cBhvr>
                                      <p:tavLst>
                                        <p:tav tm="0">
                                          <p:val>
                                            <p:strVal val="#ppt_x"/>
                                          </p:val>
                                        </p:tav>
                                        <p:tav tm="100000">
                                          <p:val>
                                            <p:strVal val="#ppt_x"/>
                                          </p:val>
                                        </p:tav>
                                      </p:tavLst>
                                    </p:anim>
                                    <p:anim calcmode="lin" valueType="num">
                                      <p:cBhvr additive="base">
                                        <p:cTn id="28"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11276"/>
                                        </p:tgtEl>
                                        <p:attrNameLst>
                                          <p:attrName>style.visibility</p:attrName>
                                        </p:attrNameLst>
                                      </p:cBhvr>
                                      <p:to>
                                        <p:strVal val="visible"/>
                                      </p:to>
                                    </p:set>
                                    <p:animEffect transition="in" filter="wheel(4)">
                                      <p:cBhvr>
                                        <p:cTn id="33" dur="2000"/>
                                        <p:tgtEl>
                                          <p:spTgt spid="11276"/>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1280"/>
                                        </p:tgtEl>
                                        <p:attrNameLst>
                                          <p:attrName>style.visibility</p:attrName>
                                        </p:attrNameLst>
                                      </p:cBhvr>
                                      <p:to>
                                        <p:strVal val="visible"/>
                                      </p:to>
                                    </p:set>
                                    <p:animEffect transition="in" filter="diamond(in)">
                                      <p:cBhvr>
                                        <p:cTn id="38" dur="2000"/>
                                        <p:tgtEl>
                                          <p:spTgt spid="1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solidFill>
                  <a:schemeClr val="bg1"/>
                </a:solidFill>
              </a:rPr>
              <a:t>KEY WEAPONS OF WWI</a:t>
            </a:r>
          </a:p>
        </p:txBody>
      </p:sp>
      <p:sp>
        <p:nvSpPr>
          <p:cNvPr id="39939" name="Rectangle 3"/>
          <p:cNvSpPr>
            <a:spLocks noGrp="1" noChangeArrowheads="1"/>
          </p:cNvSpPr>
          <p:nvPr>
            <p:ph type="body" idx="1"/>
          </p:nvPr>
        </p:nvSpPr>
        <p:spPr>
          <a:xfrm>
            <a:off x="2819400" y="2057400"/>
            <a:ext cx="5410200" cy="4114800"/>
          </a:xfrm>
        </p:spPr>
        <p:txBody>
          <a:bodyPr/>
          <a:lstStyle/>
          <a:p>
            <a:pPr>
              <a:lnSpc>
                <a:spcPct val="80000"/>
              </a:lnSpc>
            </a:pPr>
            <a:r>
              <a:rPr lang="en-US" sz="2800">
                <a:solidFill>
                  <a:schemeClr val="bg1"/>
                </a:solidFill>
              </a:rPr>
              <a:t>Gas</a:t>
            </a:r>
          </a:p>
          <a:p>
            <a:pPr>
              <a:lnSpc>
                <a:spcPct val="80000"/>
              </a:lnSpc>
            </a:pPr>
            <a:r>
              <a:rPr lang="en-US" sz="2800">
                <a:solidFill>
                  <a:schemeClr val="bg1"/>
                </a:solidFill>
              </a:rPr>
              <a:t>Tanks</a:t>
            </a:r>
          </a:p>
          <a:p>
            <a:pPr>
              <a:lnSpc>
                <a:spcPct val="80000"/>
              </a:lnSpc>
            </a:pPr>
            <a:r>
              <a:rPr lang="en-US" sz="2800">
                <a:solidFill>
                  <a:schemeClr val="bg1"/>
                </a:solidFill>
              </a:rPr>
              <a:t>Machine Guns</a:t>
            </a:r>
          </a:p>
          <a:p>
            <a:pPr>
              <a:lnSpc>
                <a:spcPct val="80000"/>
              </a:lnSpc>
            </a:pPr>
            <a:r>
              <a:rPr lang="en-US" sz="2800">
                <a:solidFill>
                  <a:schemeClr val="bg1"/>
                </a:solidFill>
              </a:rPr>
              <a:t>Rifles and bayonets</a:t>
            </a:r>
          </a:p>
          <a:p>
            <a:pPr>
              <a:lnSpc>
                <a:spcPct val="80000"/>
              </a:lnSpc>
            </a:pPr>
            <a:r>
              <a:rPr lang="en-US" sz="2800">
                <a:solidFill>
                  <a:schemeClr val="bg1"/>
                </a:solidFill>
              </a:rPr>
              <a:t>Grenades</a:t>
            </a:r>
          </a:p>
          <a:p>
            <a:pPr>
              <a:lnSpc>
                <a:spcPct val="80000"/>
              </a:lnSpc>
            </a:pPr>
            <a:r>
              <a:rPr lang="en-US" sz="2800">
                <a:solidFill>
                  <a:schemeClr val="bg1"/>
                </a:solidFill>
              </a:rPr>
              <a:t>Artillery</a:t>
            </a:r>
          </a:p>
          <a:p>
            <a:pPr>
              <a:lnSpc>
                <a:spcPct val="80000"/>
              </a:lnSpc>
            </a:pPr>
            <a:r>
              <a:rPr lang="en-US" sz="2800">
                <a:solidFill>
                  <a:schemeClr val="bg1"/>
                </a:solidFill>
              </a:rPr>
              <a:t>Submarines</a:t>
            </a:r>
          </a:p>
          <a:p>
            <a:pPr>
              <a:lnSpc>
                <a:spcPct val="80000"/>
              </a:lnSpc>
            </a:pPr>
            <a:r>
              <a:rPr lang="en-US" sz="2800">
                <a:solidFill>
                  <a:schemeClr val="bg1"/>
                </a:solidFill>
              </a:rPr>
              <a:t>Flame Throwers</a:t>
            </a:r>
          </a:p>
          <a:p>
            <a:pPr>
              <a:lnSpc>
                <a:spcPct val="80000"/>
              </a:lnSpc>
            </a:pPr>
            <a:r>
              <a:rPr lang="en-US" sz="2800">
                <a:solidFill>
                  <a:schemeClr val="bg1"/>
                </a:solidFill>
              </a:rPr>
              <a:t>Airplanes and zeppelins</a:t>
            </a:r>
          </a:p>
          <a:p>
            <a:pPr>
              <a:lnSpc>
                <a:spcPct val="80000"/>
              </a:lnSpc>
            </a:pPr>
            <a:endParaRPr lang="en-US" sz="2800">
              <a:solidFill>
                <a:schemeClr val="bg1"/>
              </a:solidFill>
            </a:endParaRPr>
          </a:p>
          <a:p>
            <a:pPr>
              <a:lnSpc>
                <a:spcPct val="80000"/>
              </a:lnSpc>
            </a:pPr>
            <a:endParaRPr lang="en-US" sz="2800"/>
          </a:p>
          <a:p>
            <a:pPr>
              <a:lnSpc>
                <a:spcPct val="80000"/>
              </a:lnSpc>
            </a:pPr>
            <a:endParaRPr lang="en-US" sz="2800"/>
          </a:p>
          <a:p>
            <a:pPr>
              <a:lnSpc>
                <a:spcPct val="80000"/>
              </a:lnSpc>
            </a:pPr>
            <a:endParaRPr 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2" name="Picture 1048" descr="Poison gas in World War I"/>
          <p:cNvPicPr>
            <a:picLocks noChangeAspect="1" noChangeArrowheads="1"/>
          </p:cNvPicPr>
          <p:nvPr/>
        </p:nvPicPr>
        <p:blipFill>
          <a:blip r:embed="rId2" cstate="print"/>
          <a:srcRect/>
          <a:stretch>
            <a:fillRect/>
          </a:stretch>
        </p:blipFill>
        <p:spPr bwMode="auto">
          <a:xfrm>
            <a:off x="3124200" y="457200"/>
            <a:ext cx="2081213" cy="2819400"/>
          </a:xfrm>
          <a:prstGeom prst="rect">
            <a:avLst/>
          </a:prstGeom>
          <a:noFill/>
        </p:spPr>
      </p:pic>
      <p:sp>
        <p:nvSpPr>
          <p:cNvPr id="7171" name="Rectangle 3"/>
          <p:cNvSpPr>
            <a:spLocks noGrp="1" noChangeArrowheads="1"/>
          </p:cNvSpPr>
          <p:nvPr>
            <p:ph type="body" sz="half" idx="1"/>
          </p:nvPr>
        </p:nvSpPr>
        <p:spPr>
          <a:xfrm>
            <a:off x="0" y="1676400"/>
            <a:ext cx="3124200" cy="4800600"/>
          </a:xfrm>
        </p:spPr>
        <p:txBody>
          <a:bodyPr/>
          <a:lstStyle/>
          <a:p>
            <a:pPr>
              <a:lnSpc>
                <a:spcPct val="80000"/>
              </a:lnSpc>
            </a:pPr>
            <a:r>
              <a:rPr lang="en-US" sz="2000" dirty="0">
                <a:solidFill>
                  <a:schemeClr val="bg1"/>
                </a:solidFill>
              </a:rPr>
              <a:t>As World War I went on, poison gas was used more often everyday. </a:t>
            </a:r>
          </a:p>
          <a:p>
            <a:pPr>
              <a:lnSpc>
                <a:spcPct val="80000"/>
              </a:lnSpc>
            </a:pPr>
            <a:r>
              <a:rPr lang="en-US" sz="2000" dirty="0">
                <a:solidFill>
                  <a:schemeClr val="bg1"/>
                </a:solidFill>
              </a:rPr>
              <a:t>Introduced by the German army in 1915 at the Battle of Ypres, the gas could be shot out of a special gun or be  bombed from planes. </a:t>
            </a:r>
          </a:p>
          <a:p>
            <a:pPr>
              <a:lnSpc>
                <a:spcPct val="80000"/>
              </a:lnSpc>
            </a:pPr>
            <a:r>
              <a:rPr lang="en-US" sz="2000" dirty="0">
                <a:solidFill>
                  <a:schemeClr val="bg1"/>
                </a:solidFill>
              </a:rPr>
              <a:t>The gas was made up of many different chemicals, including Chlorine and Phosgene and (Mustard Gas). Anyone breathing it could become very sick or even be killed instantly.</a:t>
            </a:r>
            <a:r>
              <a:rPr lang="en-US" sz="2000" dirty="0"/>
              <a:t>  </a:t>
            </a:r>
          </a:p>
        </p:txBody>
      </p:sp>
      <p:sp>
        <p:nvSpPr>
          <p:cNvPr id="12297" name="WordArt 1033"/>
          <p:cNvSpPr>
            <a:spLocks noChangeArrowheads="1" noChangeShapeType="1" noTextEdit="1"/>
          </p:cNvSpPr>
          <p:nvPr/>
        </p:nvSpPr>
        <p:spPr bwMode="auto">
          <a:xfrm>
            <a:off x="152400" y="0"/>
            <a:ext cx="4333875" cy="1457325"/>
          </a:xfrm>
          <a:prstGeom prst="rect">
            <a:avLst/>
          </a:prstGeom>
        </p:spPr>
        <p:txBody>
          <a:bodyPr wrap="none" fromWordArt="1">
            <a:prstTxWarp prst="textSlantUp">
              <a:avLst>
                <a:gd name="adj" fmla="val 55556"/>
              </a:avLst>
            </a:prstTxWarp>
          </a:bodyPr>
          <a:lstStyle/>
          <a:p>
            <a:r>
              <a:rPr lang="en-GB" sz="3600" kern="10">
                <a:ln w="9525">
                  <a:solidFill>
                    <a:srgbClr val="000000"/>
                  </a:solidFill>
                  <a:round/>
                  <a:headEnd/>
                  <a:tailEnd/>
                </a:ln>
                <a:solidFill>
                  <a:schemeClr val="bg1"/>
                </a:solidFill>
                <a:latin typeface="Arial Black"/>
              </a:rPr>
              <a:t>A Deadly Weapon</a:t>
            </a:r>
            <a:endParaRPr lang="el-GR" sz="3600" kern="10">
              <a:ln w="9525">
                <a:solidFill>
                  <a:srgbClr val="000000"/>
                </a:solidFill>
                <a:round/>
                <a:headEnd/>
                <a:tailEnd/>
              </a:ln>
              <a:solidFill>
                <a:schemeClr val="bg1"/>
              </a:solidFill>
              <a:latin typeface="Arial Black"/>
            </a:endParaRPr>
          </a:p>
        </p:txBody>
      </p:sp>
      <p:pic>
        <p:nvPicPr>
          <p:cNvPr id="12301" name="Picture 1037" descr="Image:Australian infantry small box respirators Ypres 1917.jpg">
            <a:hlinkClick r:id="rId3"/>
          </p:cNvPr>
          <p:cNvPicPr>
            <a:picLocks noChangeAspect="1" noChangeArrowheads="1"/>
          </p:cNvPicPr>
          <p:nvPr/>
        </p:nvPicPr>
        <p:blipFill>
          <a:blip r:embed="rId4" cstate="print"/>
          <a:srcRect/>
          <a:stretch>
            <a:fillRect/>
          </a:stretch>
        </p:blipFill>
        <p:spPr bwMode="auto">
          <a:xfrm>
            <a:off x="3886200" y="3657600"/>
            <a:ext cx="2390775" cy="3200400"/>
          </a:xfrm>
          <a:prstGeom prst="rect">
            <a:avLst/>
          </a:prstGeom>
          <a:noFill/>
        </p:spPr>
      </p:pic>
      <p:sp>
        <p:nvSpPr>
          <p:cNvPr id="12302" name="Text Box 1038"/>
          <p:cNvSpPr txBox="1">
            <a:spLocks noChangeArrowheads="1"/>
          </p:cNvSpPr>
          <p:nvPr/>
        </p:nvSpPr>
        <p:spPr bwMode="auto">
          <a:xfrm>
            <a:off x="1447800" y="6156325"/>
            <a:ext cx="2819400" cy="701675"/>
          </a:xfrm>
          <a:prstGeom prst="rect">
            <a:avLst/>
          </a:prstGeom>
          <a:noFill/>
          <a:ln w="9525">
            <a:noFill/>
            <a:miter lim="800000"/>
            <a:headEnd/>
            <a:tailEnd/>
          </a:ln>
          <a:effectLst/>
        </p:spPr>
        <p:txBody>
          <a:bodyPr>
            <a:spAutoFit/>
          </a:bodyPr>
          <a:lstStyle/>
          <a:p>
            <a:pPr algn="l">
              <a:spcBef>
                <a:spcPct val="50000"/>
              </a:spcBef>
            </a:pPr>
            <a:r>
              <a:rPr lang="en-US" sz="1600">
                <a:solidFill>
                  <a:schemeClr val="bg1"/>
                </a:solidFill>
              </a:rPr>
              <a:t>Australian infantry with gas masks, </a:t>
            </a:r>
            <a:r>
              <a:rPr lang="en-US" sz="1600">
                <a:solidFill>
                  <a:schemeClr val="bg1"/>
                </a:solidFill>
                <a:hlinkClick r:id="rId5" tooltip="Ypres"/>
              </a:rPr>
              <a:t>Ypres</a:t>
            </a:r>
            <a:r>
              <a:rPr lang="en-US" sz="1600">
                <a:solidFill>
                  <a:schemeClr val="bg1"/>
                </a:solidFill>
              </a:rPr>
              <a:t>, 1917.</a:t>
            </a:r>
            <a:r>
              <a:rPr lang="en-US">
                <a:solidFill>
                  <a:schemeClr val="bg1"/>
                </a:solidFill>
              </a:rPr>
              <a:t> </a:t>
            </a:r>
          </a:p>
        </p:txBody>
      </p:sp>
      <p:pic>
        <p:nvPicPr>
          <p:cNvPr id="12306" name="Picture 1042" descr="poison5"/>
          <p:cNvPicPr>
            <a:picLocks noChangeAspect="1" noChangeArrowheads="1"/>
          </p:cNvPicPr>
          <p:nvPr/>
        </p:nvPicPr>
        <p:blipFill>
          <a:blip r:embed="rId6" cstate="print"/>
          <a:srcRect/>
          <a:stretch>
            <a:fillRect/>
          </a:stretch>
        </p:blipFill>
        <p:spPr bwMode="auto">
          <a:xfrm>
            <a:off x="5334000" y="0"/>
            <a:ext cx="3810000" cy="2728913"/>
          </a:xfrm>
          <a:prstGeom prst="rect">
            <a:avLst/>
          </a:prstGeom>
          <a:noFill/>
        </p:spPr>
      </p:pic>
      <p:pic>
        <p:nvPicPr>
          <p:cNvPr id="12308" name="Picture 1044" descr="poison6"/>
          <p:cNvPicPr>
            <a:picLocks noChangeAspect="1" noChangeArrowheads="1"/>
          </p:cNvPicPr>
          <p:nvPr/>
        </p:nvPicPr>
        <p:blipFill>
          <a:blip r:embed="rId7" cstate="print"/>
          <a:srcRect/>
          <a:stretch>
            <a:fillRect/>
          </a:stretch>
        </p:blipFill>
        <p:spPr bwMode="auto">
          <a:xfrm>
            <a:off x="6172200" y="2438400"/>
            <a:ext cx="1711325" cy="1905000"/>
          </a:xfrm>
          <a:prstGeom prst="rect">
            <a:avLst/>
          </a:prstGeom>
          <a:noFill/>
        </p:spPr>
      </p:pic>
      <p:pic>
        <p:nvPicPr>
          <p:cNvPr id="12310" name="Picture 1046" descr="poison4"/>
          <p:cNvPicPr>
            <a:picLocks noChangeAspect="1" noChangeArrowheads="1"/>
          </p:cNvPicPr>
          <p:nvPr/>
        </p:nvPicPr>
        <p:blipFill>
          <a:blip r:embed="rId8" cstate="print"/>
          <a:srcRect/>
          <a:stretch>
            <a:fillRect/>
          </a:stretch>
        </p:blipFill>
        <p:spPr bwMode="auto">
          <a:xfrm>
            <a:off x="7800975" y="3352800"/>
            <a:ext cx="1343025" cy="3505200"/>
          </a:xfrm>
          <a:prstGeom prst="rect">
            <a:avLst/>
          </a:prstGeom>
          <a:noFill/>
        </p:spPr>
      </p:pic>
      <p:sp>
        <p:nvSpPr>
          <p:cNvPr id="12314" name="Text Box 1050"/>
          <p:cNvSpPr txBox="1">
            <a:spLocks noChangeArrowheads="1"/>
          </p:cNvSpPr>
          <p:nvPr/>
        </p:nvSpPr>
        <p:spPr bwMode="auto">
          <a:xfrm>
            <a:off x="1371600" y="1066800"/>
            <a:ext cx="1905000" cy="762000"/>
          </a:xfrm>
          <a:prstGeom prst="rect">
            <a:avLst/>
          </a:prstGeom>
          <a:noFill/>
          <a:ln w="9525">
            <a:noFill/>
            <a:miter lim="800000"/>
            <a:headEnd/>
            <a:tailEnd/>
          </a:ln>
          <a:effectLst/>
        </p:spPr>
        <p:txBody>
          <a:bodyPr>
            <a:spAutoFit/>
          </a:bodyPr>
          <a:lstStyle/>
          <a:p>
            <a:pPr>
              <a:spcBef>
                <a:spcPct val="50000"/>
              </a:spcBef>
            </a:pPr>
            <a:r>
              <a:rPr lang="en-US" sz="4400">
                <a:solidFill>
                  <a:srgbClr val="FF9900"/>
                </a:solidFill>
                <a:latin typeface="Impact" pitchFamily="34" charset="0"/>
              </a:rPr>
              <a:t>GAS</a:t>
            </a:r>
          </a:p>
        </p:txBody>
      </p:sp>
      <p:sp>
        <p:nvSpPr>
          <p:cNvPr id="12315" name="Text Box 1051"/>
          <p:cNvSpPr txBox="1">
            <a:spLocks noChangeArrowheads="1"/>
          </p:cNvSpPr>
          <p:nvPr/>
        </p:nvSpPr>
        <p:spPr bwMode="auto">
          <a:xfrm>
            <a:off x="6248400" y="4343400"/>
            <a:ext cx="1524000" cy="517525"/>
          </a:xfrm>
          <a:prstGeom prst="rect">
            <a:avLst/>
          </a:prstGeom>
          <a:noFill/>
          <a:ln w="9525">
            <a:noFill/>
            <a:miter lim="800000"/>
            <a:headEnd/>
            <a:tailEnd/>
          </a:ln>
          <a:effectLst/>
        </p:spPr>
        <p:txBody>
          <a:bodyPr>
            <a:spAutoFit/>
          </a:bodyPr>
          <a:lstStyle/>
          <a:p>
            <a:pPr algn="l">
              <a:spcBef>
                <a:spcPct val="50000"/>
              </a:spcBef>
            </a:pPr>
            <a:r>
              <a:rPr lang="en-US" sz="1400" b="1">
                <a:solidFill>
                  <a:schemeClr val="bg1"/>
                </a:solidFill>
              </a:rPr>
              <a:t>German warning bell for gas.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14"/>
                                        </p:tgtEl>
                                        <p:attrNameLst>
                                          <p:attrName>style.visibility</p:attrName>
                                        </p:attrNameLst>
                                      </p:cBhvr>
                                      <p:to>
                                        <p:strVal val="visible"/>
                                      </p:to>
                                    </p:set>
                                    <p:anim calcmode="lin" valueType="num">
                                      <p:cBhvr additive="base">
                                        <p:cTn id="7" dur="500" fill="hold"/>
                                        <p:tgtEl>
                                          <p:spTgt spid="12314"/>
                                        </p:tgtEl>
                                        <p:attrNameLst>
                                          <p:attrName>ppt_x</p:attrName>
                                        </p:attrNameLst>
                                      </p:cBhvr>
                                      <p:tavLst>
                                        <p:tav tm="0">
                                          <p:val>
                                            <p:strVal val="#ppt_x"/>
                                          </p:val>
                                        </p:tav>
                                        <p:tav tm="100000">
                                          <p:val>
                                            <p:strVal val="#ppt_x"/>
                                          </p:val>
                                        </p:tav>
                                      </p:tavLst>
                                    </p:anim>
                                    <p:anim calcmode="lin" valueType="num">
                                      <p:cBhvr additive="base">
                                        <p:cTn id="8" dur="500" fill="hold"/>
                                        <p:tgtEl>
                                          <p:spTgt spid="12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01"/>
                                        </p:tgtEl>
                                        <p:attrNameLst>
                                          <p:attrName>style.visibility</p:attrName>
                                        </p:attrNameLst>
                                      </p:cBhvr>
                                      <p:to>
                                        <p:strVal val="visible"/>
                                      </p:to>
                                    </p:set>
                                    <p:anim calcmode="lin" valueType="num">
                                      <p:cBhvr additive="base">
                                        <p:cTn id="13" dur="500" fill="hold"/>
                                        <p:tgtEl>
                                          <p:spTgt spid="12301"/>
                                        </p:tgtEl>
                                        <p:attrNameLst>
                                          <p:attrName>ppt_x</p:attrName>
                                        </p:attrNameLst>
                                      </p:cBhvr>
                                      <p:tavLst>
                                        <p:tav tm="0">
                                          <p:val>
                                            <p:strVal val="#ppt_x"/>
                                          </p:val>
                                        </p:tav>
                                        <p:tav tm="100000">
                                          <p:val>
                                            <p:strVal val="#ppt_x"/>
                                          </p:val>
                                        </p:tav>
                                      </p:tavLst>
                                    </p:anim>
                                    <p:anim calcmode="lin" valueType="num">
                                      <p:cBhvr additive="base">
                                        <p:cTn id="14" dur="500" fill="hold"/>
                                        <p:tgtEl>
                                          <p:spTgt spid="123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302"/>
                                        </p:tgtEl>
                                        <p:attrNameLst>
                                          <p:attrName>style.visibility</p:attrName>
                                        </p:attrNameLst>
                                      </p:cBhvr>
                                      <p:to>
                                        <p:strVal val="visible"/>
                                      </p:to>
                                    </p:set>
                                    <p:anim calcmode="lin" valueType="num">
                                      <p:cBhvr additive="base">
                                        <p:cTn id="19" dur="500" fill="hold"/>
                                        <p:tgtEl>
                                          <p:spTgt spid="12302"/>
                                        </p:tgtEl>
                                        <p:attrNameLst>
                                          <p:attrName>ppt_x</p:attrName>
                                        </p:attrNameLst>
                                      </p:cBhvr>
                                      <p:tavLst>
                                        <p:tav tm="0">
                                          <p:val>
                                            <p:strVal val="#ppt_x"/>
                                          </p:val>
                                        </p:tav>
                                        <p:tav tm="100000">
                                          <p:val>
                                            <p:strVal val="#ppt_x"/>
                                          </p:val>
                                        </p:tav>
                                      </p:tavLst>
                                    </p:anim>
                                    <p:anim calcmode="lin" valueType="num">
                                      <p:cBhvr additive="base">
                                        <p:cTn id="20" dur="500" fill="hold"/>
                                        <p:tgtEl>
                                          <p:spTgt spid="123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2312"/>
                                        </p:tgtEl>
                                        <p:attrNameLst>
                                          <p:attrName>style.visibility</p:attrName>
                                        </p:attrNameLst>
                                      </p:cBhvr>
                                      <p:to>
                                        <p:strVal val="visible"/>
                                      </p:to>
                                    </p:set>
                                    <p:animEffect transition="in" filter="diamond(in)">
                                      <p:cBhvr>
                                        <p:cTn id="25" dur="2000"/>
                                        <p:tgtEl>
                                          <p:spTgt spid="12312"/>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2308"/>
                                        </p:tgtEl>
                                        <p:attrNameLst>
                                          <p:attrName>style.visibility</p:attrName>
                                        </p:attrNameLst>
                                      </p:cBhvr>
                                      <p:to>
                                        <p:strVal val="visible"/>
                                      </p:to>
                                    </p:set>
                                    <p:animEffect transition="in" filter="checkerboard(across)">
                                      <p:cBhvr>
                                        <p:cTn id="30" dur="500"/>
                                        <p:tgtEl>
                                          <p:spTgt spid="1230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2310"/>
                                        </p:tgtEl>
                                        <p:attrNameLst>
                                          <p:attrName>style.visibility</p:attrName>
                                        </p:attrNameLst>
                                      </p:cBhvr>
                                      <p:to>
                                        <p:strVal val="visible"/>
                                      </p:to>
                                    </p:set>
                                    <p:animEffect transition="in" filter="box(in)">
                                      <p:cBhvr>
                                        <p:cTn id="35" dur="500"/>
                                        <p:tgtEl>
                                          <p:spTgt spid="123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171">
                                            <p:txEl>
                                              <p:pRg st="0" end="0"/>
                                            </p:txEl>
                                          </p:spTgt>
                                        </p:tgtEl>
                                        <p:attrNameLst>
                                          <p:attrName>style.visibility</p:attrName>
                                        </p:attrNameLst>
                                      </p:cBhvr>
                                      <p:to>
                                        <p:strVal val="visible"/>
                                      </p:to>
                                    </p:set>
                                    <p:anim calcmode="lin" valueType="num">
                                      <p:cBhvr additive="base">
                                        <p:cTn id="40"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171">
                                            <p:txEl>
                                              <p:pRg st="1" end="1"/>
                                            </p:txEl>
                                          </p:spTgt>
                                        </p:tgtEl>
                                        <p:attrNameLst>
                                          <p:attrName>style.visibility</p:attrName>
                                        </p:attrNameLst>
                                      </p:cBhvr>
                                      <p:to>
                                        <p:strVal val="visible"/>
                                      </p:to>
                                    </p:set>
                                    <p:anim calcmode="lin" valueType="num">
                                      <p:cBhvr additive="base">
                                        <p:cTn id="46"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315"/>
                                        </p:tgtEl>
                                        <p:attrNameLst>
                                          <p:attrName>style.visibility</p:attrName>
                                        </p:attrNameLst>
                                      </p:cBhvr>
                                      <p:to>
                                        <p:strVal val="visible"/>
                                      </p:to>
                                    </p:set>
                                    <p:anim calcmode="lin" valueType="num">
                                      <p:cBhvr additive="base">
                                        <p:cTn id="52" dur="500" fill="hold"/>
                                        <p:tgtEl>
                                          <p:spTgt spid="12315"/>
                                        </p:tgtEl>
                                        <p:attrNameLst>
                                          <p:attrName>ppt_x</p:attrName>
                                        </p:attrNameLst>
                                      </p:cBhvr>
                                      <p:tavLst>
                                        <p:tav tm="0">
                                          <p:val>
                                            <p:strVal val="#ppt_x"/>
                                          </p:val>
                                        </p:tav>
                                        <p:tav tm="100000">
                                          <p:val>
                                            <p:strVal val="#ppt_x"/>
                                          </p:val>
                                        </p:tav>
                                      </p:tavLst>
                                    </p:anim>
                                    <p:anim calcmode="lin" valueType="num">
                                      <p:cBhvr additive="base">
                                        <p:cTn id="53" dur="500" fill="hold"/>
                                        <p:tgtEl>
                                          <p:spTgt spid="1231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7171">
                                            <p:txEl>
                                              <p:pRg st="2" end="2"/>
                                            </p:txEl>
                                          </p:spTgt>
                                        </p:tgtEl>
                                        <p:attrNameLst>
                                          <p:attrName>style.visibility</p:attrName>
                                        </p:attrNameLst>
                                      </p:cBhvr>
                                      <p:to>
                                        <p:strVal val="visible"/>
                                      </p:to>
                                    </p:set>
                                    <p:anim calcmode="lin" valueType="num">
                                      <p:cBhvr additive="base">
                                        <p:cTn id="58"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12306"/>
                                        </p:tgtEl>
                                        <p:attrNameLst>
                                          <p:attrName>style.visibility</p:attrName>
                                        </p:attrNameLst>
                                      </p:cBhvr>
                                      <p:to>
                                        <p:strVal val="visible"/>
                                      </p:to>
                                    </p:set>
                                    <p:animEffect transition="in" filter="checkerboard(across)">
                                      <p:cBhvr>
                                        <p:cTn id="64" dur="2000"/>
                                        <p:tgtEl>
                                          <p:spTgt spid="1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p:bldP spid="12314" grpId="0"/>
      <p:bldP spid="123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subTitle" idx="1"/>
          </p:nvPr>
        </p:nvSpPr>
        <p:spPr>
          <a:xfrm>
            <a:off x="0" y="2209800"/>
            <a:ext cx="5029200" cy="3200400"/>
          </a:xfrm>
        </p:spPr>
        <p:txBody>
          <a:bodyPr/>
          <a:lstStyle/>
          <a:p>
            <a:pPr algn="l">
              <a:lnSpc>
                <a:spcPct val="80000"/>
              </a:lnSpc>
              <a:buFontTx/>
              <a:buChar char="•"/>
            </a:pPr>
            <a:r>
              <a:rPr lang="en-US" sz="2000">
                <a:solidFill>
                  <a:schemeClr val="bg1"/>
                </a:solidFill>
              </a:rPr>
              <a:t>idea of the tank inspired by farming vehicles that used caterpillar tracks. </a:t>
            </a:r>
          </a:p>
          <a:p>
            <a:pPr algn="l">
              <a:lnSpc>
                <a:spcPct val="80000"/>
              </a:lnSpc>
              <a:buFontTx/>
              <a:buChar char="•"/>
            </a:pPr>
            <a:r>
              <a:rPr lang="en-US" sz="2000">
                <a:solidFill>
                  <a:schemeClr val="bg1"/>
                </a:solidFill>
              </a:rPr>
              <a:t>Armored vehicles were already made, but they weren’t able to cross trenches.</a:t>
            </a:r>
          </a:p>
          <a:p>
            <a:pPr algn="l">
              <a:lnSpc>
                <a:spcPct val="80000"/>
              </a:lnSpc>
              <a:buFontTx/>
              <a:buChar char="•"/>
            </a:pPr>
            <a:r>
              <a:rPr lang="en-US" sz="2000">
                <a:solidFill>
                  <a:schemeClr val="bg1"/>
                </a:solidFill>
              </a:rPr>
              <a:t> The first tank was used by the British at the Battle of Somme. The name tank came when the British tried to hide the armored cars in crates marked as “Tanks”. </a:t>
            </a:r>
          </a:p>
          <a:p>
            <a:pPr algn="l">
              <a:lnSpc>
                <a:spcPct val="80000"/>
              </a:lnSpc>
              <a:buFontTx/>
              <a:buChar char="•"/>
            </a:pPr>
            <a:r>
              <a:rPr lang="en-US" sz="2000">
                <a:solidFill>
                  <a:schemeClr val="bg1"/>
                </a:solidFill>
              </a:rPr>
              <a:t>Maximum speed 3 mph.</a:t>
            </a:r>
          </a:p>
        </p:txBody>
      </p:sp>
      <p:sp>
        <p:nvSpPr>
          <p:cNvPr id="16390" name="WordArt 6"/>
          <p:cNvSpPr>
            <a:spLocks noChangeArrowheads="1" noChangeShapeType="1" noTextEdit="1"/>
          </p:cNvSpPr>
          <p:nvPr/>
        </p:nvSpPr>
        <p:spPr bwMode="auto">
          <a:xfrm>
            <a:off x="2895600" y="533400"/>
            <a:ext cx="2819400" cy="1066800"/>
          </a:xfrm>
          <a:prstGeom prst="rect">
            <a:avLst/>
          </a:prstGeom>
        </p:spPr>
        <p:txBody>
          <a:bodyPr wrap="none" fromWordArt="1">
            <a:prstTxWarp prst="textDeflate">
              <a:avLst>
                <a:gd name="adj" fmla="val 26227"/>
              </a:avLst>
            </a:prstTxWarp>
          </a:bodyPr>
          <a:lstStyle/>
          <a:p>
            <a:r>
              <a:rPr lang="en-GB" sz="4400" kern="10">
                <a:ln w="9525">
                  <a:solidFill>
                    <a:srgbClr val="000000"/>
                  </a:solidFill>
                  <a:round/>
                  <a:headEnd/>
                  <a:tailEnd/>
                </a:ln>
                <a:solidFill>
                  <a:srgbClr val="000000"/>
                </a:solidFill>
                <a:latin typeface="Impact"/>
              </a:rPr>
              <a:t>The Tank</a:t>
            </a:r>
            <a:endParaRPr lang="el-GR" sz="4400" kern="10">
              <a:ln w="9525">
                <a:solidFill>
                  <a:srgbClr val="000000"/>
                </a:solidFill>
                <a:round/>
                <a:headEnd/>
                <a:tailEnd/>
              </a:ln>
              <a:solidFill>
                <a:srgbClr val="000000"/>
              </a:solidFill>
              <a:latin typeface="Impact"/>
            </a:endParaRPr>
          </a:p>
        </p:txBody>
      </p:sp>
      <p:pic>
        <p:nvPicPr>
          <p:cNvPr id="16394" name="Picture 10" descr="Image:GermanphotowithEnglishTank.jpg"/>
          <p:cNvPicPr>
            <a:picLocks noChangeAspect="1" noChangeArrowheads="1"/>
          </p:cNvPicPr>
          <p:nvPr/>
        </p:nvPicPr>
        <p:blipFill>
          <a:blip r:embed="rId2" cstate="print"/>
          <a:srcRect/>
          <a:stretch>
            <a:fillRect/>
          </a:stretch>
        </p:blipFill>
        <p:spPr bwMode="auto">
          <a:xfrm>
            <a:off x="5272088" y="3886200"/>
            <a:ext cx="3871912" cy="2330450"/>
          </a:xfrm>
          <a:prstGeom prst="rect">
            <a:avLst/>
          </a:prstGeom>
          <a:noFill/>
          <a:ln w="38100">
            <a:solidFill>
              <a:srgbClr val="CC0000"/>
            </a:solidFill>
            <a:miter lim="800000"/>
            <a:headEnd/>
            <a:tailEnd/>
          </a:ln>
        </p:spPr>
      </p:pic>
      <p:sp>
        <p:nvSpPr>
          <p:cNvPr id="16395" name="Text Box 11"/>
          <p:cNvSpPr txBox="1">
            <a:spLocks noChangeArrowheads="1"/>
          </p:cNvSpPr>
          <p:nvPr/>
        </p:nvSpPr>
        <p:spPr bwMode="auto">
          <a:xfrm>
            <a:off x="3733800" y="6218238"/>
            <a:ext cx="5410200" cy="639762"/>
          </a:xfrm>
          <a:prstGeom prst="rect">
            <a:avLst/>
          </a:prstGeom>
          <a:noFill/>
          <a:ln w="9525">
            <a:noFill/>
            <a:miter lim="800000"/>
            <a:headEnd/>
            <a:tailEnd/>
          </a:ln>
          <a:effectLst/>
        </p:spPr>
        <p:txBody>
          <a:bodyPr>
            <a:spAutoFit/>
          </a:bodyPr>
          <a:lstStyle/>
          <a:p>
            <a:pPr algn="l">
              <a:spcBef>
                <a:spcPct val="50000"/>
              </a:spcBef>
            </a:pPr>
            <a:r>
              <a:rPr lang="en-US" sz="1200"/>
              <a:t>Germans with a captured British tank; the tracks at the front are higher in order to climb obstacles, and the side-mounted guns keep the centre of gravity low.</a:t>
            </a:r>
            <a:r>
              <a:rPr lang="en-US"/>
              <a:t> </a:t>
            </a:r>
          </a:p>
        </p:txBody>
      </p:sp>
      <p:pic>
        <p:nvPicPr>
          <p:cNvPr id="16399" name="Picture 15" descr="canadian-armour"/>
          <p:cNvPicPr>
            <a:picLocks noChangeAspect="1" noChangeArrowheads="1"/>
          </p:cNvPicPr>
          <p:nvPr/>
        </p:nvPicPr>
        <p:blipFill>
          <a:blip r:embed="rId3" cstate="print"/>
          <a:srcRect/>
          <a:stretch>
            <a:fillRect/>
          </a:stretch>
        </p:blipFill>
        <p:spPr bwMode="auto">
          <a:xfrm>
            <a:off x="5791200" y="457200"/>
            <a:ext cx="3352800" cy="1952625"/>
          </a:xfrm>
          <a:prstGeom prst="rect">
            <a:avLst/>
          </a:prstGeom>
          <a:noFill/>
        </p:spPr>
      </p:pic>
      <p:sp>
        <p:nvSpPr>
          <p:cNvPr id="16400" name="Rectangle 16"/>
          <p:cNvSpPr>
            <a:spLocks noChangeArrowheads="1"/>
          </p:cNvSpPr>
          <p:nvPr/>
        </p:nvSpPr>
        <p:spPr bwMode="auto">
          <a:xfrm>
            <a:off x="5715000" y="2438400"/>
            <a:ext cx="3505200" cy="1095375"/>
          </a:xfrm>
          <a:prstGeom prst="rect">
            <a:avLst/>
          </a:prstGeom>
          <a:noFill/>
          <a:ln w="9525">
            <a:noFill/>
            <a:miter lim="800000"/>
            <a:headEnd/>
            <a:tailEnd/>
          </a:ln>
          <a:effectLst/>
        </p:spPr>
        <p:txBody>
          <a:bodyPr anchor="ctr">
            <a:spAutoFit/>
          </a:bodyPr>
          <a:lstStyle/>
          <a:p>
            <a:pPr algn="l"/>
            <a:r>
              <a:rPr lang="en-US" sz="1400">
                <a:solidFill>
                  <a:schemeClr val="bg1"/>
                </a:solidFill>
              </a:rPr>
              <a:t>Gunners and drivers of a Canadian Army motor machine gun detachment cleaning their weapons and vehicles after a successful operation in the Somme area.</a:t>
            </a:r>
            <a:r>
              <a:rPr lang="en-US">
                <a:solidFill>
                  <a:schemeClr val="bg1"/>
                </a:solidFill>
              </a:rPr>
              <a:t> </a:t>
            </a:r>
            <a:r>
              <a:rPr lang="en-US"/>
              <a:t> </a:t>
            </a:r>
          </a:p>
        </p:txBody>
      </p:sp>
      <p:pic>
        <p:nvPicPr>
          <p:cNvPr id="16402" name="Picture 18" descr="tank-trench"/>
          <p:cNvPicPr>
            <a:picLocks noChangeAspect="1" noChangeArrowheads="1"/>
          </p:cNvPicPr>
          <p:nvPr/>
        </p:nvPicPr>
        <p:blipFill>
          <a:blip r:embed="rId4" cstate="print"/>
          <a:srcRect/>
          <a:stretch>
            <a:fillRect/>
          </a:stretch>
        </p:blipFill>
        <p:spPr bwMode="auto">
          <a:xfrm>
            <a:off x="152400" y="4648200"/>
            <a:ext cx="2971800" cy="1733550"/>
          </a:xfrm>
          <a:prstGeom prst="rect">
            <a:avLst/>
          </a:prstGeom>
          <a:noFill/>
        </p:spPr>
      </p:pic>
      <p:pic>
        <p:nvPicPr>
          <p:cNvPr id="16404" name="Picture 20" descr="german-tanks1"/>
          <p:cNvPicPr>
            <a:picLocks noChangeAspect="1" noChangeArrowheads="1"/>
          </p:cNvPicPr>
          <p:nvPr/>
        </p:nvPicPr>
        <p:blipFill>
          <a:blip r:embed="rId5" cstate="print"/>
          <a:srcRect/>
          <a:stretch>
            <a:fillRect/>
          </a:stretch>
        </p:blipFill>
        <p:spPr bwMode="auto">
          <a:xfrm>
            <a:off x="0" y="381000"/>
            <a:ext cx="2776538" cy="1635125"/>
          </a:xfrm>
          <a:prstGeom prst="rect">
            <a:avLst/>
          </a:prstGeom>
          <a:noFill/>
        </p:spPr>
      </p:pic>
      <p:pic>
        <p:nvPicPr>
          <p:cNvPr id="16406" name="Picture 22" descr="tank-wire"/>
          <p:cNvPicPr>
            <a:picLocks noChangeAspect="1" noChangeArrowheads="1"/>
          </p:cNvPicPr>
          <p:nvPr/>
        </p:nvPicPr>
        <p:blipFill>
          <a:blip r:embed="rId6" cstate="print"/>
          <a:srcRect/>
          <a:stretch>
            <a:fillRect/>
          </a:stretch>
        </p:blipFill>
        <p:spPr bwMode="auto">
          <a:xfrm>
            <a:off x="3276600" y="4343400"/>
            <a:ext cx="1905000" cy="1595438"/>
          </a:xfrm>
          <a:prstGeom prst="rect">
            <a:avLst/>
          </a:prstGeom>
          <a:noFill/>
        </p:spPr>
      </p:pic>
      <p:sp>
        <p:nvSpPr>
          <p:cNvPr id="16407" name="Text Box 23"/>
          <p:cNvSpPr txBox="1">
            <a:spLocks noChangeArrowheads="1"/>
          </p:cNvSpPr>
          <p:nvPr/>
        </p:nvSpPr>
        <p:spPr bwMode="auto">
          <a:xfrm>
            <a:off x="228600" y="6400800"/>
            <a:ext cx="2819400" cy="396875"/>
          </a:xfrm>
          <a:prstGeom prst="rect">
            <a:avLst/>
          </a:prstGeom>
          <a:noFill/>
          <a:ln w="9525">
            <a:noFill/>
            <a:miter lim="800000"/>
            <a:headEnd/>
            <a:tailEnd/>
          </a:ln>
          <a:effectLst/>
        </p:spPr>
        <p:txBody>
          <a:bodyPr>
            <a:spAutoFit/>
          </a:bodyPr>
          <a:lstStyle/>
          <a:p>
            <a:pPr>
              <a:spcBef>
                <a:spcPct val="50000"/>
              </a:spcBef>
            </a:pPr>
            <a:r>
              <a:rPr lang="en-US" sz="2000"/>
              <a:t>Climbing and crossing</a:t>
            </a:r>
          </a:p>
        </p:txBody>
      </p:sp>
      <p:sp>
        <p:nvSpPr>
          <p:cNvPr id="16408" name="Text Box 24"/>
          <p:cNvSpPr txBox="1">
            <a:spLocks noChangeArrowheads="1"/>
          </p:cNvSpPr>
          <p:nvPr/>
        </p:nvSpPr>
        <p:spPr bwMode="auto">
          <a:xfrm>
            <a:off x="3276600" y="5943600"/>
            <a:ext cx="1905000" cy="336550"/>
          </a:xfrm>
          <a:prstGeom prst="rect">
            <a:avLst/>
          </a:prstGeom>
          <a:noFill/>
          <a:ln w="9525">
            <a:noFill/>
            <a:miter lim="800000"/>
            <a:headEnd/>
            <a:tailEnd/>
          </a:ln>
          <a:effectLst/>
        </p:spPr>
        <p:txBody>
          <a:bodyPr>
            <a:spAutoFit/>
          </a:bodyPr>
          <a:lstStyle/>
          <a:p>
            <a:pPr>
              <a:spcBef>
                <a:spcPct val="50000"/>
              </a:spcBef>
            </a:pPr>
            <a:r>
              <a:rPr lang="en-US" sz="1600"/>
              <a:t>Breaking through</a:t>
            </a:r>
          </a:p>
        </p:txBody>
      </p:sp>
      <p:sp>
        <p:nvSpPr>
          <p:cNvPr id="16409" name="Text Box 25"/>
          <p:cNvSpPr txBox="1">
            <a:spLocks noChangeArrowheads="1"/>
          </p:cNvSpPr>
          <p:nvPr/>
        </p:nvSpPr>
        <p:spPr bwMode="auto">
          <a:xfrm>
            <a:off x="3048000" y="1981200"/>
            <a:ext cx="1616075" cy="457200"/>
          </a:xfrm>
          <a:prstGeom prst="rect">
            <a:avLst/>
          </a:prstGeom>
          <a:noFill/>
          <a:ln w="9525">
            <a:noFill/>
            <a:miter lim="800000"/>
            <a:headEnd/>
            <a:tailEnd/>
          </a:ln>
          <a:effectLst/>
        </p:spPr>
        <p:txBody>
          <a:bodyPr>
            <a:spAutoFit/>
          </a:bodyPr>
          <a:lstStyle/>
          <a:p>
            <a:endParaRPr lang="el-GR"/>
          </a:p>
        </p:txBody>
      </p:sp>
      <p:sp>
        <p:nvSpPr>
          <p:cNvPr id="16410" name="Rectangle 26"/>
          <p:cNvSpPr>
            <a:spLocks noChangeArrowheads="1"/>
          </p:cNvSpPr>
          <p:nvPr/>
        </p:nvSpPr>
        <p:spPr bwMode="auto">
          <a:xfrm>
            <a:off x="2743200" y="1524000"/>
            <a:ext cx="3048000" cy="731838"/>
          </a:xfrm>
          <a:prstGeom prst="rect">
            <a:avLst/>
          </a:prstGeom>
          <a:noFill/>
          <a:ln w="9525">
            <a:noFill/>
            <a:miter lim="800000"/>
            <a:headEnd/>
            <a:tailEnd/>
          </a:ln>
          <a:effectLst/>
        </p:spPr>
        <p:txBody>
          <a:bodyPr anchor="ctr">
            <a:spAutoFit/>
          </a:bodyPr>
          <a:lstStyle/>
          <a:p>
            <a:pPr algn="l"/>
            <a:r>
              <a:rPr lang="en-US" sz="1800"/>
              <a:t>German Schwerer Kampfwagen A7V</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6390"/>
                                        </p:tgtEl>
                                        <p:attrNameLst>
                                          <p:attrName>style.visibility</p:attrName>
                                        </p:attrNameLst>
                                      </p:cBhvr>
                                      <p:to>
                                        <p:strVal val="visible"/>
                                      </p:to>
                                    </p:set>
                                    <p:anim calcmode="lin" valueType="num">
                                      <p:cBhvr>
                                        <p:cTn id="7" dur="1000" fill="hold"/>
                                        <p:tgtEl>
                                          <p:spTgt spid="16390"/>
                                        </p:tgtEl>
                                        <p:attrNameLst>
                                          <p:attrName>ppt_w</p:attrName>
                                        </p:attrNameLst>
                                      </p:cBhvr>
                                      <p:tavLst>
                                        <p:tav tm="0">
                                          <p:val>
                                            <p:fltVal val="0"/>
                                          </p:val>
                                        </p:tav>
                                        <p:tav tm="100000">
                                          <p:val>
                                            <p:strVal val="#ppt_w"/>
                                          </p:val>
                                        </p:tav>
                                      </p:tavLst>
                                    </p:anim>
                                    <p:anim calcmode="lin" valueType="num">
                                      <p:cBhvr>
                                        <p:cTn id="8" dur="1000" fill="hold"/>
                                        <p:tgtEl>
                                          <p:spTgt spid="16390"/>
                                        </p:tgtEl>
                                        <p:attrNameLst>
                                          <p:attrName>ppt_h</p:attrName>
                                        </p:attrNameLst>
                                      </p:cBhvr>
                                      <p:tavLst>
                                        <p:tav tm="0">
                                          <p:val>
                                            <p:fltVal val="0"/>
                                          </p:val>
                                        </p:tav>
                                        <p:tav tm="100000">
                                          <p:val>
                                            <p:strVal val="#ppt_h"/>
                                          </p:val>
                                        </p:tav>
                                      </p:tavLst>
                                    </p:anim>
                                    <p:anim calcmode="lin" valueType="num">
                                      <p:cBhvr>
                                        <p:cTn id="9" dur="1000" fill="hold"/>
                                        <p:tgtEl>
                                          <p:spTgt spid="16390"/>
                                        </p:tgtEl>
                                        <p:attrNameLst>
                                          <p:attrName>style.rotation</p:attrName>
                                        </p:attrNameLst>
                                      </p:cBhvr>
                                      <p:tavLst>
                                        <p:tav tm="0">
                                          <p:val>
                                            <p:fltVal val="90"/>
                                          </p:val>
                                        </p:tav>
                                        <p:tav tm="100000">
                                          <p:val>
                                            <p:fltVal val="0"/>
                                          </p:val>
                                        </p:tav>
                                      </p:tavLst>
                                    </p:anim>
                                    <p:animEffect transition="in" filter="fade">
                                      <p:cBhvr>
                                        <p:cTn id="10" dur="1000"/>
                                        <p:tgtEl>
                                          <p:spTgt spid="16390"/>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6394"/>
                                        </p:tgtEl>
                                        <p:attrNameLst>
                                          <p:attrName>style.visibility</p:attrName>
                                        </p:attrNameLst>
                                      </p:cBhvr>
                                      <p:to>
                                        <p:strVal val="visible"/>
                                      </p:to>
                                    </p:set>
                                    <p:animEffect transition="in" filter="diamond(in)">
                                      <p:cBhvr>
                                        <p:cTn id="15" dur="2000"/>
                                        <p:tgtEl>
                                          <p:spTgt spid="1639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389">
                                            <p:txEl>
                                              <p:pRg st="0" end="0"/>
                                            </p:txEl>
                                          </p:spTgt>
                                        </p:tgtEl>
                                        <p:attrNameLst>
                                          <p:attrName>style.visibility</p:attrName>
                                        </p:attrNameLst>
                                      </p:cBhvr>
                                      <p:to>
                                        <p:strVal val="visible"/>
                                      </p:to>
                                    </p:set>
                                    <p:anim calcmode="lin" valueType="num">
                                      <p:cBhvr additive="base">
                                        <p:cTn id="20" dur="500" fill="hold"/>
                                        <p:tgtEl>
                                          <p:spTgt spid="1638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63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395"/>
                                        </p:tgtEl>
                                        <p:attrNameLst>
                                          <p:attrName>style.visibility</p:attrName>
                                        </p:attrNameLst>
                                      </p:cBhvr>
                                      <p:to>
                                        <p:strVal val="visible"/>
                                      </p:to>
                                    </p:set>
                                    <p:anim calcmode="lin" valueType="num">
                                      <p:cBhvr additive="base">
                                        <p:cTn id="26" dur="500" fill="hold"/>
                                        <p:tgtEl>
                                          <p:spTgt spid="16395"/>
                                        </p:tgtEl>
                                        <p:attrNameLst>
                                          <p:attrName>ppt_x</p:attrName>
                                        </p:attrNameLst>
                                      </p:cBhvr>
                                      <p:tavLst>
                                        <p:tav tm="0">
                                          <p:val>
                                            <p:strVal val="#ppt_x"/>
                                          </p:val>
                                        </p:tav>
                                        <p:tav tm="100000">
                                          <p:val>
                                            <p:strVal val="#ppt_x"/>
                                          </p:val>
                                        </p:tav>
                                      </p:tavLst>
                                    </p:anim>
                                    <p:anim calcmode="lin" valueType="num">
                                      <p:cBhvr additive="base">
                                        <p:cTn id="27" dur="500" fill="hold"/>
                                        <p:tgtEl>
                                          <p:spTgt spid="1639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6402"/>
                                        </p:tgtEl>
                                        <p:attrNameLst>
                                          <p:attrName>style.visibility</p:attrName>
                                        </p:attrNameLst>
                                      </p:cBhvr>
                                      <p:to>
                                        <p:strVal val="visible"/>
                                      </p:to>
                                    </p:set>
                                    <p:animEffect transition="in" filter="plus(in)">
                                      <p:cBhvr>
                                        <p:cTn id="32" dur="2000"/>
                                        <p:tgtEl>
                                          <p:spTgt spid="1640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9">
                                            <p:txEl>
                                              <p:pRg st="1" end="1"/>
                                            </p:txEl>
                                          </p:spTgt>
                                        </p:tgtEl>
                                        <p:attrNameLst>
                                          <p:attrName>style.visibility</p:attrName>
                                        </p:attrNameLst>
                                      </p:cBhvr>
                                      <p:to>
                                        <p:strVal val="visible"/>
                                      </p:to>
                                    </p:set>
                                    <p:anim calcmode="lin" valueType="num">
                                      <p:cBhvr additive="base">
                                        <p:cTn id="37" dur="500" fill="hold"/>
                                        <p:tgtEl>
                                          <p:spTgt spid="1638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407"/>
                                        </p:tgtEl>
                                        <p:attrNameLst>
                                          <p:attrName>style.visibility</p:attrName>
                                        </p:attrNameLst>
                                      </p:cBhvr>
                                      <p:to>
                                        <p:strVal val="visible"/>
                                      </p:to>
                                    </p:set>
                                    <p:anim calcmode="lin" valueType="num">
                                      <p:cBhvr additive="base">
                                        <p:cTn id="43" dur="500" fill="hold"/>
                                        <p:tgtEl>
                                          <p:spTgt spid="16407"/>
                                        </p:tgtEl>
                                        <p:attrNameLst>
                                          <p:attrName>ppt_x</p:attrName>
                                        </p:attrNameLst>
                                      </p:cBhvr>
                                      <p:tavLst>
                                        <p:tav tm="0">
                                          <p:val>
                                            <p:strVal val="#ppt_x"/>
                                          </p:val>
                                        </p:tav>
                                        <p:tav tm="100000">
                                          <p:val>
                                            <p:strVal val="#ppt_x"/>
                                          </p:val>
                                        </p:tav>
                                      </p:tavLst>
                                    </p:anim>
                                    <p:anim calcmode="lin" valueType="num">
                                      <p:cBhvr additive="base">
                                        <p:cTn id="44" dur="500" fill="hold"/>
                                        <p:tgtEl>
                                          <p:spTgt spid="1640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16406"/>
                                        </p:tgtEl>
                                        <p:attrNameLst>
                                          <p:attrName>style.visibility</p:attrName>
                                        </p:attrNameLst>
                                      </p:cBhvr>
                                      <p:to>
                                        <p:strVal val="visible"/>
                                      </p:to>
                                    </p:set>
                                    <p:animEffect transition="in" filter="diamond(in)">
                                      <p:cBhvr>
                                        <p:cTn id="49" dur="2000"/>
                                        <p:tgtEl>
                                          <p:spTgt spid="1640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408"/>
                                        </p:tgtEl>
                                        <p:attrNameLst>
                                          <p:attrName>style.visibility</p:attrName>
                                        </p:attrNameLst>
                                      </p:cBhvr>
                                      <p:to>
                                        <p:strVal val="visible"/>
                                      </p:to>
                                    </p:set>
                                    <p:anim calcmode="lin" valueType="num">
                                      <p:cBhvr additive="base">
                                        <p:cTn id="54" dur="500" fill="hold"/>
                                        <p:tgtEl>
                                          <p:spTgt spid="16408"/>
                                        </p:tgtEl>
                                        <p:attrNameLst>
                                          <p:attrName>ppt_x</p:attrName>
                                        </p:attrNameLst>
                                      </p:cBhvr>
                                      <p:tavLst>
                                        <p:tav tm="0">
                                          <p:val>
                                            <p:strVal val="#ppt_x"/>
                                          </p:val>
                                        </p:tav>
                                        <p:tav tm="100000">
                                          <p:val>
                                            <p:strVal val="#ppt_x"/>
                                          </p:val>
                                        </p:tav>
                                      </p:tavLst>
                                    </p:anim>
                                    <p:anim calcmode="lin" valueType="num">
                                      <p:cBhvr additive="base">
                                        <p:cTn id="55" dur="500" fill="hold"/>
                                        <p:tgtEl>
                                          <p:spTgt spid="1640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16404"/>
                                        </p:tgtEl>
                                        <p:attrNameLst>
                                          <p:attrName>style.visibility</p:attrName>
                                        </p:attrNameLst>
                                      </p:cBhvr>
                                      <p:to>
                                        <p:strVal val="visible"/>
                                      </p:to>
                                    </p:set>
                                    <p:animEffect transition="in" filter="strips(downLeft)">
                                      <p:cBhvr>
                                        <p:cTn id="60" dur="500"/>
                                        <p:tgtEl>
                                          <p:spTgt spid="1640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6389">
                                            <p:txEl>
                                              <p:pRg st="2" end="2"/>
                                            </p:txEl>
                                          </p:spTgt>
                                        </p:tgtEl>
                                        <p:attrNameLst>
                                          <p:attrName>style.visibility</p:attrName>
                                        </p:attrNameLst>
                                      </p:cBhvr>
                                      <p:to>
                                        <p:strVal val="visible"/>
                                      </p:to>
                                    </p:set>
                                    <p:anim calcmode="lin" valueType="num">
                                      <p:cBhvr additive="base">
                                        <p:cTn id="65" dur="500" fill="hold"/>
                                        <p:tgtEl>
                                          <p:spTgt spid="16389">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63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410"/>
                                        </p:tgtEl>
                                        <p:attrNameLst>
                                          <p:attrName>style.visibility</p:attrName>
                                        </p:attrNameLst>
                                      </p:cBhvr>
                                      <p:to>
                                        <p:strVal val="visible"/>
                                      </p:to>
                                    </p:set>
                                    <p:anim calcmode="lin" valueType="num">
                                      <p:cBhvr additive="base">
                                        <p:cTn id="71" dur="500" fill="hold"/>
                                        <p:tgtEl>
                                          <p:spTgt spid="16410"/>
                                        </p:tgtEl>
                                        <p:attrNameLst>
                                          <p:attrName>ppt_x</p:attrName>
                                        </p:attrNameLst>
                                      </p:cBhvr>
                                      <p:tavLst>
                                        <p:tav tm="0">
                                          <p:val>
                                            <p:strVal val="#ppt_x"/>
                                          </p:val>
                                        </p:tav>
                                        <p:tav tm="100000">
                                          <p:val>
                                            <p:strVal val="#ppt_x"/>
                                          </p:val>
                                        </p:tav>
                                      </p:tavLst>
                                    </p:anim>
                                    <p:anim calcmode="lin" valueType="num">
                                      <p:cBhvr additive="base">
                                        <p:cTn id="72" dur="500" fill="hold"/>
                                        <p:tgtEl>
                                          <p:spTgt spid="1641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16399"/>
                                        </p:tgtEl>
                                        <p:attrNameLst>
                                          <p:attrName>style.visibility</p:attrName>
                                        </p:attrNameLst>
                                      </p:cBhvr>
                                      <p:to>
                                        <p:strVal val="visible"/>
                                      </p:to>
                                    </p:set>
                                    <p:animEffect transition="in" filter="box(in)">
                                      <p:cBhvr>
                                        <p:cTn id="77" dur="500"/>
                                        <p:tgtEl>
                                          <p:spTgt spid="16399"/>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6400"/>
                                        </p:tgtEl>
                                        <p:attrNameLst>
                                          <p:attrName>style.visibility</p:attrName>
                                        </p:attrNameLst>
                                      </p:cBhvr>
                                      <p:to>
                                        <p:strVal val="visible"/>
                                      </p:to>
                                    </p:set>
                                    <p:anim calcmode="lin" valueType="num">
                                      <p:cBhvr additive="base">
                                        <p:cTn id="82" dur="500" fill="hold"/>
                                        <p:tgtEl>
                                          <p:spTgt spid="16400"/>
                                        </p:tgtEl>
                                        <p:attrNameLst>
                                          <p:attrName>ppt_x</p:attrName>
                                        </p:attrNameLst>
                                      </p:cBhvr>
                                      <p:tavLst>
                                        <p:tav tm="0">
                                          <p:val>
                                            <p:strVal val="#ppt_x"/>
                                          </p:val>
                                        </p:tav>
                                        <p:tav tm="100000">
                                          <p:val>
                                            <p:strVal val="#ppt_x"/>
                                          </p:val>
                                        </p:tav>
                                      </p:tavLst>
                                    </p:anim>
                                    <p:anim calcmode="lin" valueType="num">
                                      <p:cBhvr additive="base">
                                        <p:cTn id="83" dur="500" fill="hold"/>
                                        <p:tgtEl>
                                          <p:spTgt spid="1640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16389">
                                            <p:txEl>
                                              <p:pRg st="3" end="3"/>
                                            </p:txEl>
                                          </p:spTgt>
                                        </p:tgtEl>
                                        <p:attrNameLst>
                                          <p:attrName>style.visibility</p:attrName>
                                        </p:attrNameLst>
                                      </p:cBhvr>
                                      <p:to>
                                        <p:strVal val="visible"/>
                                      </p:to>
                                    </p:set>
                                    <p:anim calcmode="lin" valueType="num">
                                      <p:cBhvr additive="base">
                                        <p:cTn id="88" dur="500" fill="hold"/>
                                        <p:tgtEl>
                                          <p:spTgt spid="16389">
                                            <p:txEl>
                                              <p:pRg st="3" end="3"/>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638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5" grpId="0"/>
      <p:bldP spid="16400" grpId="0"/>
      <p:bldP spid="16407" grpId="0"/>
      <p:bldP spid="16408" grpId="0"/>
      <p:bldP spid="164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286000" y="152400"/>
            <a:ext cx="4876800" cy="914400"/>
          </a:xfrm>
        </p:spPr>
        <p:txBody>
          <a:bodyPr/>
          <a:lstStyle/>
          <a:p>
            <a:r>
              <a:rPr lang="en-US"/>
              <a:t>The Machine Gun</a:t>
            </a:r>
          </a:p>
        </p:txBody>
      </p:sp>
      <p:sp>
        <p:nvSpPr>
          <p:cNvPr id="18435" name="Rectangle 3"/>
          <p:cNvSpPr>
            <a:spLocks noGrp="1" noChangeArrowheads="1"/>
          </p:cNvSpPr>
          <p:nvPr>
            <p:ph type="subTitle" idx="1"/>
          </p:nvPr>
        </p:nvSpPr>
        <p:spPr>
          <a:xfrm>
            <a:off x="0" y="3505200"/>
            <a:ext cx="6400800" cy="1447800"/>
          </a:xfrm>
        </p:spPr>
        <p:txBody>
          <a:bodyPr/>
          <a:lstStyle/>
          <a:p>
            <a:pPr algn="l">
              <a:lnSpc>
                <a:spcPct val="80000"/>
              </a:lnSpc>
            </a:pPr>
            <a:r>
              <a:rPr lang="en-US" sz="2000"/>
              <a:t>During World War I most of the fighting happened in the trenches. The armies dug deep trenches into the ground and faced each other and used machine guns to fire 300 to 350 rounds per minute and required 4-6 men to operate them.</a:t>
            </a:r>
          </a:p>
        </p:txBody>
      </p:sp>
      <p:pic>
        <p:nvPicPr>
          <p:cNvPr id="18436" name="Picture 4" descr="Vickers machine gun"/>
          <p:cNvPicPr>
            <a:picLocks noChangeAspect="1" noChangeArrowheads="1"/>
          </p:cNvPicPr>
          <p:nvPr/>
        </p:nvPicPr>
        <p:blipFill>
          <a:blip r:embed="rId2" cstate="print"/>
          <a:srcRect/>
          <a:stretch>
            <a:fillRect/>
          </a:stretch>
        </p:blipFill>
        <p:spPr bwMode="auto">
          <a:xfrm>
            <a:off x="6248400" y="2438400"/>
            <a:ext cx="2743200" cy="2576513"/>
          </a:xfrm>
          <a:prstGeom prst="rect">
            <a:avLst/>
          </a:prstGeom>
          <a:noFill/>
          <a:ln w="57150">
            <a:solidFill>
              <a:srgbClr val="000000"/>
            </a:solidFill>
            <a:miter lim="800000"/>
            <a:headEnd/>
            <a:tailEnd/>
          </a:ln>
        </p:spPr>
      </p:pic>
      <p:pic>
        <p:nvPicPr>
          <p:cNvPr id="18440" name="Picture 8" descr="machinegun-grenades-sm"/>
          <p:cNvPicPr>
            <a:picLocks noChangeAspect="1" noChangeArrowheads="1"/>
          </p:cNvPicPr>
          <p:nvPr/>
        </p:nvPicPr>
        <p:blipFill>
          <a:blip r:embed="rId3" cstate="print"/>
          <a:srcRect/>
          <a:stretch>
            <a:fillRect/>
          </a:stretch>
        </p:blipFill>
        <p:spPr bwMode="auto">
          <a:xfrm>
            <a:off x="304800" y="152400"/>
            <a:ext cx="2268538" cy="3124200"/>
          </a:xfrm>
          <a:prstGeom prst="rect">
            <a:avLst/>
          </a:prstGeom>
          <a:noFill/>
        </p:spPr>
      </p:pic>
      <p:pic>
        <p:nvPicPr>
          <p:cNvPr id="18442" name="Picture 10" descr="The machine gun was one of the decisive technologies during World War I. Picture: British Vickers machine gun crew on the Western Front.">
            <a:hlinkClick r:id="rId4"/>
          </p:cNvPr>
          <p:cNvPicPr>
            <a:picLocks noChangeAspect="1" noChangeArrowheads="1"/>
          </p:cNvPicPr>
          <p:nvPr/>
        </p:nvPicPr>
        <p:blipFill>
          <a:blip r:embed="rId5" cstate="print"/>
          <a:srcRect/>
          <a:stretch>
            <a:fillRect/>
          </a:stretch>
        </p:blipFill>
        <p:spPr bwMode="auto">
          <a:xfrm>
            <a:off x="2514600" y="1362075"/>
            <a:ext cx="2838450" cy="1952625"/>
          </a:xfrm>
          <a:prstGeom prst="rect">
            <a:avLst/>
          </a:prstGeom>
          <a:noFill/>
        </p:spPr>
      </p:pic>
      <p:sp>
        <p:nvSpPr>
          <p:cNvPr id="18443" name="Text Box 11"/>
          <p:cNvSpPr txBox="1">
            <a:spLocks noChangeArrowheads="1"/>
          </p:cNvSpPr>
          <p:nvPr/>
        </p:nvSpPr>
        <p:spPr bwMode="auto">
          <a:xfrm>
            <a:off x="6629400" y="5105400"/>
            <a:ext cx="2209800" cy="1520825"/>
          </a:xfrm>
          <a:prstGeom prst="rect">
            <a:avLst/>
          </a:prstGeom>
          <a:noFill/>
          <a:ln w="9525">
            <a:noFill/>
            <a:miter lim="800000"/>
            <a:headEnd/>
            <a:tailEnd/>
          </a:ln>
          <a:effectLst/>
        </p:spPr>
        <p:txBody>
          <a:bodyPr>
            <a:spAutoFit/>
          </a:bodyPr>
          <a:lstStyle/>
          <a:p>
            <a:pPr algn="l">
              <a:spcBef>
                <a:spcPct val="50000"/>
              </a:spcBef>
            </a:pPr>
            <a:r>
              <a:rPr lang="en-US" sz="1400"/>
              <a:t>The machine gun was one of the decisive </a:t>
            </a:r>
            <a:r>
              <a:rPr lang="en-US" sz="1400">
                <a:hlinkClick r:id="rId6"/>
                <a:hlinkMouseOver r:id="rId7" action="ppaction://hlinkfile"/>
              </a:rPr>
              <a:t>technologies</a:t>
            </a:r>
            <a:r>
              <a:rPr lang="en-US" sz="1400"/>
              <a:t> during </a:t>
            </a:r>
            <a:r>
              <a:rPr lang="en-US" sz="1400">
                <a:hlinkClick r:id="rId6"/>
                <a:hlinkMouseOver r:id="rId8" action="ppaction://hlinkfile"/>
              </a:rPr>
              <a:t>World War I</a:t>
            </a:r>
            <a:r>
              <a:rPr lang="en-US" sz="1400"/>
              <a:t>. </a:t>
            </a:r>
            <a:r>
              <a:rPr lang="en-US" sz="1400" i="1"/>
              <a:t>Picture: British </a:t>
            </a:r>
            <a:r>
              <a:rPr lang="en-US" sz="1400" i="1">
                <a:hlinkClick r:id="rId9" tooltip="Vickers machine gun"/>
              </a:rPr>
              <a:t>Vickers machine gun</a:t>
            </a:r>
            <a:r>
              <a:rPr lang="en-US" sz="1400" i="1"/>
              <a:t> crew on the Western Front.</a:t>
            </a:r>
            <a:r>
              <a:rPr lang="en-US"/>
              <a:t> </a:t>
            </a:r>
          </a:p>
        </p:txBody>
      </p:sp>
      <p:sp>
        <p:nvSpPr>
          <p:cNvPr id="18444" name="Text Box 12"/>
          <p:cNvSpPr txBox="1">
            <a:spLocks noChangeArrowheads="1"/>
          </p:cNvSpPr>
          <p:nvPr/>
        </p:nvSpPr>
        <p:spPr bwMode="auto">
          <a:xfrm>
            <a:off x="228600" y="4648200"/>
            <a:ext cx="5791200" cy="1778000"/>
          </a:xfrm>
          <a:prstGeom prst="rect">
            <a:avLst/>
          </a:prstGeom>
          <a:solidFill>
            <a:srgbClr val="FF9900"/>
          </a:solidFill>
          <a:ln w="38100">
            <a:solidFill>
              <a:srgbClr val="000000"/>
            </a:solidFill>
            <a:miter lim="800000"/>
            <a:headEnd/>
            <a:tailEnd/>
          </a:ln>
          <a:effectLst/>
        </p:spPr>
        <p:txBody>
          <a:bodyPr>
            <a:spAutoFit/>
          </a:bodyPr>
          <a:lstStyle/>
          <a:p>
            <a:pPr algn="l">
              <a:spcBef>
                <a:spcPct val="50000"/>
              </a:spcBef>
            </a:pPr>
            <a:r>
              <a:rPr lang="en-US" sz="1800"/>
              <a:t>"The enemy started to advance in mass down the railway cutting, about 800 yards off, and Maurice Dease fired his two machine-guns into them and absolutely mowed them down. I should judge without exaggeration that he killed at least 500 in two minutes. The whole cutting was full of bodies and this cheered us all up." (Tower 10) </a:t>
            </a:r>
          </a:p>
        </p:txBody>
      </p:sp>
      <p:pic>
        <p:nvPicPr>
          <p:cNvPr id="18446" name="Picture 14" descr="This is a WWI German Maxim machine gun 7.92 mm (MG08/15). It is named after its inventor, Hiram Maxim."/>
          <p:cNvPicPr>
            <a:picLocks noChangeAspect="1" noChangeArrowheads="1"/>
          </p:cNvPicPr>
          <p:nvPr/>
        </p:nvPicPr>
        <p:blipFill>
          <a:blip r:embed="rId10" cstate="print"/>
          <a:srcRect/>
          <a:stretch>
            <a:fillRect/>
          </a:stretch>
        </p:blipFill>
        <p:spPr bwMode="auto">
          <a:xfrm>
            <a:off x="5124450" y="1143000"/>
            <a:ext cx="4019550" cy="1409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46"/>
                                        </p:tgtEl>
                                        <p:attrNameLst>
                                          <p:attrName>style.visibility</p:attrName>
                                        </p:attrNameLst>
                                      </p:cBhvr>
                                      <p:to>
                                        <p:strVal val="visible"/>
                                      </p:to>
                                    </p:set>
                                    <p:animEffect transition="in" filter="blinds(horizontal)">
                                      <p:cBhvr>
                                        <p:cTn id="12" dur="500"/>
                                        <p:tgtEl>
                                          <p:spTgt spid="1844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8440"/>
                                        </p:tgtEl>
                                        <p:attrNameLst>
                                          <p:attrName>style.visibility</p:attrName>
                                        </p:attrNameLst>
                                      </p:cBhvr>
                                      <p:to>
                                        <p:strVal val="visible"/>
                                      </p:to>
                                    </p:set>
                                    <p:animEffect transition="in" filter="diamond(in)">
                                      <p:cBhvr>
                                        <p:cTn id="17" dur="2000"/>
                                        <p:tgtEl>
                                          <p:spTgt spid="1844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442"/>
                                        </p:tgtEl>
                                        <p:attrNameLst>
                                          <p:attrName>style.visibility</p:attrName>
                                        </p:attrNameLst>
                                      </p:cBhvr>
                                      <p:to>
                                        <p:strVal val="visible"/>
                                      </p:to>
                                    </p:set>
                                    <p:anim calcmode="lin" valueType="num">
                                      <p:cBhvr additive="base">
                                        <p:cTn id="22" dur="500" fill="hold"/>
                                        <p:tgtEl>
                                          <p:spTgt spid="18442"/>
                                        </p:tgtEl>
                                        <p:attrNameLst>
                                          <p:attrName>ppt_x</p:attrName>
                                        </p:attrNameLst>
                                      </p:cBhvr>
                                      <p:tavLst>
                                        <p:tav tm="0">
                                          <p:val>
                                            <p:strVal val="#ppt_x"/>
                                          </p:val>
                                        </p:tav>
                                        <p:tav tm="100000">
                                          <p:val>
                                            <p:strVal val="#ppt_x"/>
                                          </p:val>
                                        </p:tav>
                                      </p:tavLst>
                                    </p:anim>
                                    <p:anim calcmode="lin" valueType="num">
                                      <p:cBhvr additive="base">
                                        <p:cTn id="23" dur="500" fill="hold"/>
                                        <p:tgtEl>
                                          <p:spTgt spid="1844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8435">
                                            <p:txEl>
                                              <p:pRg st="0" end="0"/>
                                            </p:txEl>
                                          </p:spTgt>
                                        </p:tgtEl>
                                        <p:attrNameLst>
                                          <p:attrName>style.visibility</p:attrName>
                                        </p:attrNameLst>
                                      </p:cBhvr>
                                      <p:to>
                                        <p:strVal val="visible"/>
                                      </p:to>
                                    </p:set>
                                    <p:animEffect transition="in" filter="diamond(in)">
                                      <p:cBhvr>
                                        <p:cTn id="28" dur="2000"/>
                                        <p:tgtEl>
                                          <p:spTgt spid="1843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nodeType="clickEffect">
                                  <p:stCondLst>
                                    <p:cond delay="0"/>
                                  </p:stCondLst>
                                  <p:childTnLst>
                                    <p:set>
                                      <p:cBhvr>
                                        <p:cTn id="32" dur="1" fill="hold">
                                          <p:stCondLst>
                                            <p:cond delay="0"/>
                                          </p:stCondLst>
                                        </p:cTn>
                                        <p:tgtEl>
                                          <p:spTgt spid="18436"/>
                                        </p:tgtEl>
                                        <p:attrNameLst>
                                          <p:attrName>style.visibility</p:attrName>
                                        </p:attrNameLst>
                                      </p:cBhvr>
                                      <p:to>
                                        <p:strVal val="visible"/>
                                      </p:to>
                                    </p:set>
                                    <p:anim calcmode="lin" valueType="num">
                                      <p:cBhvr>
                                        <p:cTn id="33" dur="500" fill="hold"/>
                                        <p:tgtEl>
                                          <p:spTgt spid="18436"/>
                                        </p:tgtEl>
                                        <p:attrNameLst>
                                          <p:attrName>ppt_w</p:attrName>
                                        </p:attrNameLst>
                                      </p:cBhvr>
                                      <p:tavLst>
                                        <p:tav tm="0">
                                          <p:val>
                                            <p:strVal val="#ppt_w*2.5"/>
                                          </p:val>
                                        </p:tav>
                                        <p:tav tm="100000">
                                          <p:val>
                                            <p:strVal val="#ppt_w"/>
                                          </p:val>
                                        </p:tav>
                                      </p:tavLst>
                                    </p:anim>
                                    <p:anim calcmode="lin" valueType="num">
                                      <p:cBhvr>
                                        <p:cTn id="34" dur="500" fill="hold"/>
                                        <p:tgtEl>
                                          <p:spTgt spid="18436"/>
                                        </p:tgtEl>
                                        <p:attrNameLst>
                                          <p:attrName>ppt_h</p:attrName>
                                        </p:attrNameLst>
                                      </p:cBhvr>
                                      <p:tavLst>
                                        <p:tav tm="0">
                                          <p:val>
                                            <p:strVal val="#ppt_h*0.01"/>
                                          </p:val>
                                        </p:tav>
                                        <p:tav tm="100000">
                                          <p:val>
                                            <p:strVal val="#ppt_h"/>
                                          </p:val>
                                        </p:tav>
                                      </p:tavLst>
                                    </p:anim>
                                    <p:anim calcmode="lin" valueType="num">
                                      <p:cBhvr>
                                        <p:cTn id="35" dur="500" fill="hold"/>
                                        <p:tgtEl>
                                          <p:spTgt spid="18436"/>
                                        </p:tgtEl>
                                        <p:attrNameLst>
                                          <p:attrName>ppt_x</p:attrName>
                                        </p:attrNameLst>
                                      </p:cBhvr>
                                      <p:tavLst>
                                        <p:tav tm="0">
                                          <p:val>
                                            <p:strVal val="#ppt_x"/>
                                          </p:val>
                                        </p:tav>
                                        <p:tav tm="100000">
                                          <p:val>
                                            <p:strVal val="#ppt_x"/>
                                          </p:val>
                                        </p:tav>
                                      </p:tavLst>
                                    </p:anim>
                                    <p:anim calcmode="lin" valueType="num">
                                      <p:cBhvr>
                                        <p:cTn id="36" dur="500" fill="hold"/>
                                        <p:tgtEl>
                                          <p:spTgt spid="18436"/>
                                        </p:tgtEl>
                                        <p:attrNameLst>
                                          <p:attrName>ppt_y</p:attrName>
                                        </p:attrNameLst>
                                      </p:cBhvr>
                                      <p:tavLst>
                                        <p:tav tm="0">
                                          <p:val>
                                            <p:strVal val="#ppt_h+1"/>
                                          </p:val>
                                        </p:tav>
                                        <p:tav tm="100000">
                                          <p:val>
                                            <p:strVal val="#ppt_y"/>
                                          </p:val>
                                        </p:tav>
                                      </p:tavLst>
                                    </p:anim>
                                    <p:animEffect transition="in" filter="fade">
                                      <p:cBhvr>
                                        <p:cTn id="37" dur="500"/>
                                        <p:tgtEl>
                                          <p:spTgt spid="1843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443"/>
                                        </p:tgtEl>
                                        <p:attrNameLst>
                                          <p:attrName>style.visibility</p:attrName>
                                        </p:attrNameLst>
                                      </p:cBhvr>
                                      <p:to>
                                        <p:strVal val="visible"/>
                                      </p:to>
                                    </p:set>
                                    <p:anim calcmode="lin" valueType="num">
                                      <p:cBhvr additive="base">
                                        <p:cTn id="42" dur="500" fill="hold"/>
                                        <p:tgtEl>
                                          <p:spTgt spid="18443"/>
                                        </p:tgtEl>
                                        <p:attrNameLst>
                                          <p:attrName>ppt_x</p:attrName>
                                        </p:attrNameLst>
                                      </p:cBhvr>
                                      <p:tavLst>
                                        <p:tav tm="0">
                                          <p:val>
                                            <p:strVal val="#ppt_x"/>
                                          </p:val>
                                        </p:tav>
                                        <p:tav tm="100000">
                                          <p:val>
                                            <p:strVal val="#ppt_x"/>
                                          </p:val>
                                        </p:tav>
                                      </p:tavLst>
                                    </p:anim>
                                    <p:anim calcmode="lin" valueType="num">
                                      <p:cBhvr additive="base">
                                        <p:cTn id="43"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8444"/>
                                        </p:tgtEl>
                                        <p:attrNameLst>
                                          <p:attrName>style.visibility</p:attrName>
                                        </p:attrNameLst>
                                      </p:cBhvr>
                                      <p:to>
                                        <p:strVal val="visible"/>
                                      </p:to>
                                    </p:set>
                                    <p:animEffect transition="in" filter="box(in)">
                                      <p:cBhvr>
                                        <p:cTn id="48" dur="5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P spid="18443" grpId="0"/>
      <p:bldP spid="184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52400"/>
            <a:ext cx="5105400" cy="1143000"/>
          </a:xfrm>
        </p:spPr>
        <p:txBody>
          <a:bodyPr/>
          <a:lstStyle/>
          <a:p>
            <a:r>
              <a:rPr lang="en-US" sz="4000"/>
              <a:t>A Canadian Failure:  The Ross Rifle</a:t>
            </a:r>
          </a:p>
        </p:txBody>
      </p:sp>
      <p:pic>
        <p:nvPicPr>
          <p:cNvPr id="38919" name="Picture 7" descr="ross_1910_1"/>
          <p:cNvPicPr>
            <a:picLocks noChangeAspect="1" noChangeArrowheads="1"/>
          </p:cNvPicPr>
          <p:nvPr/>
        </p:nvPicPr>
        <p:blipFill>
          <a:blip r:embed="rId2" cstate="print"/>
          <a:srcRect/>
          <a:stretch>
            <a:fillRect/>
          </a:stretch>
        </p:blipFill>
        <p:spPr bwMode="auto">
          <a:xfrm>
            <a:off x="228600" y="5638800"/>
            <a:ext cx="6191250" cy="1114425"/>
          </a:xfrm>
          <a:prstGeom prst="rect">
            <a:avLst/>
          </a:prstGeom>
          <a:noFill/>
        </p:spPr>
      </p:pic>
      <p:sp>
        <p:nvSpPr>
          <p:cNvPr id="38920" name="Rectangle 8"/>
          <p:cNvSpPr>
            <a:spLocks noChangeArrowheads="1"/>
          </p:cNvSpPr>
          <p:nvPr/>
        </p:nvSpPr>
        <p:spPr bwMode="auto">
          <a:xfrm>
            <a:off x="3581400" y="6096000"/>
            <a:ext cx="2732088" cy="457200"/>
          </a:xfrm>
          <a:prstGeom prst="rect">
            <a:avLst/>
          </a:prstGeom>
          <a:noFill/>
          <a:ln w="9525">
            <a:noFill/>
            <a:miter lim="800000"/>
            <a:headEnd/>
            <a:tailEnd/>
          </a:ln>
          <a:effectLst/>
        </p:spPr>
        <p:txBody>
          <a:bodyPr wrap="none" anchor="ctr">
            <a:spAutoFit/>
          </a:bodyPr>
          <a:lstStyle/>
          <a:p>
            <a:pPr algn="l"/>
            <a:r>
              <a:rPr lang="en-US"/>
              <a:t>Ross Rifle, Mark III </a:t>
            </a:r>
          </a:p>
        </p:txBody>
      </p:sp>
      <p:sp>
        <p:nvSpPr>
          <p:cNvPr id="38921" name="Rectangle 9"/>
          <p:cNvSpPr>
            <a:spLocks noChangeArrowheads="1"/>
          </p:cNvSpPr>
          <p:nvPr/>
        </p:nvSpPr>
        <p:spPr bwMode="auto">
          <a:xfrm>
            <a:off x="304800" y="1477963"/>
            <a:ext cx="4114800" cy="4108450"/>
          </a:xfrm>
          <a:prstGeom prst="rect">
            <a:avLst/>
          </a:prstGeom>
          <a:noFill/>
          <a:ln w="9525">
            <a:noFill/>
            <a:miter lim="800000"/>
            <a:headEnd/>
            <a:tailEnd/>
          </a:ln>
          <a:effectLst/>
        </p:spPr>
        <p:txBody>
          <a:bodyPr anchor="ctr">
            <a:spAutoFit/>
          </a:bodyPr>
          <a:lstStyle/>
          <a:p>
            <a:pPr algn="l"/>
            <a:r>
              <a:rPr lang="en-US">
                <a:solidFill>
                  <a:schemeClr val="bg1"/>
                </a:solidFill>
              </a:rPr>
              <a:t>The Ross rifle was the principal weapon of the Canadian corps in Europe during WWI, and it turned out as a complete failure. The Ross Mark III rifle was too sensitive for dirt and fouling and overheated easily during intense battles. The Ross was dropped by the Can. Army in 1917 and replaced with reliable British Lee Enfield Rifle</a:t>
            </a:r>
            <a:r>
              <a:rPr lang="en-US"/>
              <a:t> </a:t>
            </a:r>
          </a:p>
        </p:txBody>
      </p:sp>
      <p:pic>
        <p:nvPicPr>
          <p:cNvPr id="38923" name="Picture 11" descr="canadians.jpg (39585 bytes)"/>
          <p:cNvPicPr>
            <a:picLocks noChangeAspect="1" noChangeArrowheads="1"/>
          </p:cNvPicPr>
          <p:nvPr/>
        </p:nvPicPr>
        <p:blipFill>
          <a:blip r:embed="rId3" cstate="print"/>
          <a:srcRect/>
          <a:stretch>
            <a:fillRect/>
          </a:stretch>
        </p:blipFill>
        <p:spPr bwMode="auto">
          <a:xfrm>
            <a:off x="4724400" y="228600"/>
            <a:ext cx="4267200" cy="2452688"/>
          </a:xfrm>
          <a:prstGeom prst="rect">
            <a:avLst/>
          </a:prstGeom>
          <a:noFill/>
          <a:ln w="9525">
            <a:solidFill>
              <a:srgbClr val="800000"/>
            </a:solidFill>
            <a:miter lim="800000"/>
            <a:headEnd/>
            <a:tailEnd/>
          </a:ln>
        </p:spPr>
      </p:pic>
      <p:pic>
        <p:nvPicPr>
          <p:cNvPr id="38925" name="Picture 13" descr="handboek.jpg (34433 bytes)"/>
          <p:cNvPicPr>
            <a:picLocks noChangeAspect="1" noChangeArrowheads="1"/>
          </p:cNvPicPr>
          <p:nvPr/>
        </p:nvPicPr>
        <p:blipFill>
          <a:blip r:embed="rId4" cstate="print"/>
          <a:srcRect/>
          <a:stretch>
            <a:fillRect/>
          </a:stretch>
        </p:blipFill>
        <p:spPr bwMode="auto">
          <a:xfrm>
            <a:off x="4419600" y="2819400"/>
            <a:ext cx="3429000" cy="2692400"/>
          </a:xfrm>
          <a:prstGeom prst="rect">
            <a:avLst/>
          </a:prstGeom>
          <a:noFill/>
          <a:ln w="19050">
            <a:solidFill>
              <a:srgbClr val="CC0000"/>
            </a:solidFill>
            <a:miter lim="800000"/>
            <a:headEnd/>
            <a:tailEnd/>
          </a:ln>
        </p:spPr>
      </p:pic>
      <p:pic>
        <p:nvPicPr>
          <p:cNvPr id="38927" name="Picture 15" descr="Canadian4"/>
          <p:cNvPicPr>
            <a:picLocks noChangeAspect="1" noChangeArrowheads="1"/>
          </p:cNvPicPr>
          <p:nvPr/>
        </p:nvPicPr>
        <p:blipFill>
          <a:blip r:embed="rId5" cstate="print"/>
          <a:srcRect/>
          <a:stretch>
            <a:fillRect/>
          </a:stretch>
        </p:blipFill>
        <p:spPr bwMode="auto">
          <a:xfrm>
            <a:off x="6705600" y="5410200"/>
            <a:ext cx="2209800" cy="1179513"/>
          </a:xfrm>
          <a:prstGeom prst="rect">
            <a:avLst/>
          </a:prstGeom>
          <a:noFill/>
        </p:spPr>
      </p:pic>
      <p:sp>
        <p:nvSpPr>
          <p:cNvPr id="38928" name="Text Box 16"/>
          <p:cNvSpPr txBox="1">
            <a:spLocks noChangeArrowheads="1"/>
          </p:cNvSpPr>
          <p:nvPr/>
        </p:nvSpPr>
        <p:spPr bwMode="auto">
          <a:xfrm>
            <a:off x="6629400" y="6400800"/>
            <a:ext cx="2362200" cy="457200"/>
          </a:xfrm>
          <a:prstGeom prst="rect">
            <a:avLst/>
          </a:prstGeom>
          <a:solidFill>
            <a:srgbClr val="FF6600"/>
          </a:solidFill>
          <a:ln w="9525">
            <a:noFill/>
            <a:miter lim="800000"/>
            <a:headEnd/>
            <a:tailEnd/>
          </a:ln>
          <a:effectLst/>
        </p:spPr>
        <p:txBody>
          <a:bodyPr>
            <a:spAutoFit/>
          </a:bodyPr>
          <a:lstStyle/>
          <a:p>
            <a:pPr>
              <a:spcBef>
                <a:spcPct val="50000"/>
              </a:spcBef>
            </a:pPr>
            <a:r>
              <a:rPr lang="en-US"/>
              <a:t>bayonet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box(in)">
                                      <p:cBhvr>
                                        <p:cTn id="7" dur="500"/>
                                        <p:tgtEl>
                                          <p:spTgt spid="389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21"/>
                                        </p:tgtEl>
                                        <p:attrNameLst>
                                          <p:attrName>style.visibility</p:attrName>
                                        </p:attrNameLst>
                                      </p:cBhvr>
                                      <p:to>
                                        <p:strVal val="visible"/>
                                      </p:to>
                                    </p:set>
                                    <p:anim calcmode="lin" valueType="num">
                                      <p:cBhvr additive="base">
                                        <p:cTn id="12" dur="500" fill="hold"/>
                                        <p:tgtEl>
                                          <p:spTgt spid="38921"/>
                                        </p:tgtEl>
                                        <p:attrNameLst>
                                          <p:attrName>ppt_x</p:attrName>
                                        </p:attrNameLst>
                                      </p:cBhvr>
                                      <p:tavLst>
                                        <p:tav tm="0">
                                          <p:val>
                                            <p:strVal val="#ppt_x"/>
                                          </p:val>
                                        </p:tav>
                                        <p:tav tm="100000">
                                          <p:val>
                                            <p:strVal val="#ppt_x"/>
                                          </p:val>
                                        </p:tav>
                                      </p:tavLst>
                                    </p:anim>
                                    <p:anim calcmode="lin" valueType="num">
                                      <p:cBhvr additive="base">
                                        <p:cTn id="13" dur="500" fill="hold"/>
                                        <p:tgtEl>
                                          <p:spTgt spid="389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8923"/>
                                        </p:tgtEl>
                                        <p:attrNameLst>
                                          <p:attrName>style.visibility</p:attrName>
                                        </p:attrNameLst>
                                      </p:cBhvr>
                                      <p:to>
                                        <p:strVal val="visible"/>
                                      </p:to>
                                    </p:set>
                                    <p:animEffect transition="in" filter="blinds(horizontal)">
                                      <p:cBhvr>
                                        <p:cTn id="18" dur="500"/>
                                        <p:tgtEl>
                                          <p:spTgt spid="3892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8925"/>
                                        </p:tgtEl>
                                        <p:attrNameLst>
                                          <p:attrName>style.visibility</p:attrName>
                                        </p:attrNameLst>
                                      </p:cBhvr>
                                      <p:to>
                                        <p:strVal val="visible"/>
                                      </p:to>
                                    </p:set>
                                    <p:anim calcmode="lin" valueType="num">
                                      <p:cBhvr additive="base">
                                        <p:cTn id="23" dur="500" fill="hold"/>
                                        <p:tgtEl>
                                          <p:spTgt spid="38925"/>
                                        </p:tgtEl>
                                        <p:attrNameLst>
                                          <p:attrName>ppt_x</p:attrName>
                                        </p:attrNameLst>
                                      </p:cBhvr>
                                      <p:tavLst>
                                        <p:tav tm="0">
                                          <p:val>
                                            <p:strVal val="#ppt_x"/>
                                          </p:val>
                                        </p:tav>
                                        <p:tav tm="100000">
                                          <p:val>
                                            <p:strVal val="#ppt_x"/>
                                          </p:val>
                                        </p:tav>
                                      </p:tavLst>
                                    </p:anim>
                                    <p:anim calcmode="lin" valueType="num">
                                      <p:cBhvr additive="base">
                                        <p:cTn id="24" dur="500" fill="hold"/>
                                        <p:tgtEl>
                                          <p:spTgt spid="389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8927"/>
                                        </p:tgtEl>
                                        <p:attrNameLst>
                                          <p:attrName>style.visibility</p:attrName>
                                        </p:attrNameLst>
                                      </p:cBhvr>
                                      <p:to>
                                        <p:strVal val="visible"/>
                                      </p:to>
                                    </p:set>
                                    <p:anim calcmode="lin" valueType="num">
                                      <p:cBhvr additive="base">
                                        <p:cTn id="29" dur="500" fill="hold"/>
                                        <p:tgtEl>
                                          <p:spTgt spid="38927"/>
                                        </p:tgtEl>
                                        <p:attrNameLst>
                                          <p:attrName>ppt_x</p:attrName>
                                        </p:attrNameLst>
                                      </p:cBhvr>
                                      <p:tavLst>
                                        <p:tav tm="0">
                                          <p:val>
                                            <p:strVal val="#ppt_x"/>
                                          </p:val>
                                        </p:tav>
                                        <p:tav tm="100000">
                                          <p:val>
                                            <p:strVal val="#ppt_x"/>
                                          </p:val>
                                        </p:tav>
                                      </p:tavLst>
                                    </p:anim>
                                    <p:anim calcmode="lin" valueType="num">
                                      <p:cBhvr additive="base">
                                        <p:cTn id="30" dur="500" fill="hold"/>
                                        <p:tgtEl>
                                          <p:spTgt spid="389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8928"/>
                                        </p:tgtEl>
                                        <p:attrNameLst>
                                          <p:attrName>style.visibility</p:attrName>
                                        </p:attrNameLst>
                                      </p:cBhvr>
                                      <p:to>
                                        <p:strVal val="visible"/>
                                      </p:to>
                                    </p:set>
                                    <p:anim calcmode="lin" valueType="num">
                                      <p:cBhvr additive="base">
                                        <p:cTn id="35" dur="500" fill="hold"/>
                                        <p:tgtEl>
                                          <p:spTgt spid="38928"/>
                                        </p:tgtEl>
                                        <p:attrNameLst>
                                          <p:attrName>ppt_x</p:attrName>
                                        </p:attrNameLst>
                                      </p:cBhvr>
                                      <p:tavLst>
                                        <p:tav tm="0">
                                          <p:val>
                                            <p:strVal val="#ppt_x"/>
                                          </p:val>
                                        </p:tav>
                                        <p:tav tm="100000">
                                          <p:val>
                                            <p:strVal val="#ppt_x"/>
                                          </p:val>
                                        </p:tav>
                                      </p:tavLst>
                                    </p:anim>
                                    <p:anim calcmode="lin" valueType="num">
                                      <p:cBhvr additive="base">
                                        <p:cTn id="36" dur="500" fill="hold"/>
                                        <p:tgtEl>
                                          <p:spTgt spid="389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p:bldP spid="389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Serbian soldier with rifle grenade"/>
          <p:cNvPicPr>
            <a:picLocks noChangeAspect="1" noChangeArrowheads="1"/>
          </p:cNvPicPr>
          <p:nvPr/>
        </p:nvPicPr>
        <p:blipFill>
          <a:blip r:embed="rId2" cstate="print"/>
          <a:srcRect/>
          <a:stretch>
            <a:fillRect/>
          </a:stretch>
        </p:blipFill>
        <p:spPr bwMode="auto">
          <a:xfrm>
            <a:off x="3895725" y="3048000"/>
            <a:ext cx="2154238" cy="3429000"/>
          </a:xfrm>
          <a:prstGeom prst="rect">
            <a:avLst/>
          </a:prstGeom>
          <a:noFill/>
        </p:spPr>
      </p:pic>
      <p:pic>
        <p:nvPicPr>
          <p:cNvPr id="35847" name="Picture 7" descr="US 18th Infantry, 1st Division soldier throwing grenade"/>
          <p:cNvPicPr>
            <a:picLocks noChangeAspect="1" noChangeArrowheads="1"/>
          </p:cNvPicPr>
          <p:nvPr/>
        </p:nvPicPr>
        <p:blipFill>
          <a:blip r:embed="rId3" cstate="print"/>
          <a:srcRect/>
          <a:stretch>
            <a:fillRect/>
          </a:stretch>
        </p:blipFill>
        <p:spPr bwMode="auto">
          <a:xfrm>
            <a:off x="381000" y="4010025"/>
            <a:ext cx="3733800" cy="2847975"/>
          </a:xfrm>
          <a:prstGeom prst="rect">
            <a:avLst/>
          </a:prstGeom>
          <a:noFill/>
        </p:spPr>
      </p:pic>
      <p:pic>
        <p:nvPicPr>
          <p:cNvPr id="35849" name="Picture 9" descr="French Alpine Chasseurs training US troops with grenades"/>
          <p:cNvPicPr>
            <a:picLocks noChangeAspect="1" noChangeArrowheads="1"/>
          </p:cNvPicPr>
          <p:nvPr/>
        </p:nvPicPr>
        <p:blipFill>
          <a:blip r:embed="rId4" cstate="print"/>
          <a:srcRect/>
          <a:stretch>
            <a:fillRect/>
          </a:stretch>
        </p:blipFill>
        <p:spPr bwMode="auto">
          <a:xfrm>
            <a:off x="2286000" y="914400"/>
            <a:ext cx="4800600" cy="2455863"/>
          </a:xfrm>
          <a:prstGeom prst="rect">
            <a:avLst/>
          </a:prstGeom>
          <a:noFill/>
        </p:spPr>
      </p:pic>
      <p:pic>
        <p:nvPicPr>
          <p:cNvPr id="35851" name="Picture 11" descr="French rifle grenades"/>
          <p:cNvPicPr>
            <a:picLocks noChangeAspect="1" noChangeArrowheads="1"/>
          </p:cNvPicPr>
          <p:nvPr/>
        </p:nvPicPr>
        <p:blipFill>
          <a:blip r:embed="rId5" cstate="print"/>
          <a:srcRect/>
          <a:stretch>
            <a:fillRect/>
          </a:stretch>
        </p:blipFill>
        <p:spPr bwMode="auto">
          <a:xfrm>
            <a:off x="5819775" y="4495800"/>
            <a:ext cx="3324225" cy="2193925"/>
          </a:xfrm>
          <a:prstGeom prst="rect">
            <a:avLst/>
          </a:prstGeom>
          <a:noFill/>
        </p:spPr>
      </p:pic>
      <p:pic>
        <p:nvPicPr>
          <p:cNvPr id="35853" name="Picture 13" descr="steil_full"/>
          <p:cNvPicPr>
            <a:picLocks noChangeAspect="1" noChangeArrowheads="1"/>
          </p:cNvPicPr>
          <p:nvPr/>
        </p:nvPicPr>
        <p:blipFill>
          <a:blip r:embed="rId6" cstate="print"/>
          <a:srcRect/>
          <a:stretch>
            <a:fillRect/>
          </a:stretch>
        </p:blipFill>
        <p:spPr bwMode="auto">
          <a:xfrm>
            <a:off x="6096000" y="171450"/>
            <a:ext cx="3048000" cy="2286000"/>
          </a:xfrm>
          <a:prstGeom prst="rect">
            <a:avLst/>
          </a:prstGeom>
          <a:noFill/>
        </p:spPr>
      </p:pic>
      <p:pic>
        <p:nvPicPr>
          <p:cNvPr id="35855" name="Picture 15" descr="E3981U02"/>
          <p:cNvPicPr>
            <a:picLocks noChangeAspect="1" noChangeArrowheads="1"/>
          </p:cNvPicPr>
          <p:nvPr/>
        </p:nvPicPr>
        <p:blipFill>
          <a:blip r:embed="rId7" cstate="print"/>
          <a:srcRect/>
          <a:stretch>
            <a:fillRect/>
          </a:stretch>
        </p:blipFill>
        <p:spPr bwMode="auto">
          <a:xfrm>
            <a:off x="228600" y="304800"/>
            <a:ext cx="2133600" cy="1925638"/>
          </a:xfrm>
          <a:prstGeom prst="rect">
            <a:avLst/>
          </a:prstGeom>
          <a:noFill/>
        </p:spPr>
      </p:pic>
      <p:sp>
        <p:nvSpPr>
          <p:cNvPr id="35856" name="Text Box 16"/>
          <p:cNvSpPr txBox="1">
            <a:spLocks noChangeArrowheads="1"/>
          </p:cNvSpPr>
          <p:nvPr/>
        </p:nvSpPr>
        <p:spPr bwMode="auto">
          <a:xfrm>
            <a:off x="228600" y="2362200"/>
            <a:ext cx="2209800" cy="1069975"/>
          </a:xfrm>
          <a:prstGeom prst="rect">
            <a:avLst/>
          </a:prstGeom>
          <a:noFill/>
          <a:ln w="9525">
            <a:noFill/>
            <a:miter lim="800000"/>
            <a:headEnd/>
            <a:tailEnd/>
          </a:ln>
          <a:effectLst/>
        </p:spPr>
        <p:txBody>
          <a:bodyPr>
            <a:spAutoFit/>
          </a:bodyPr>
          <a:lstStyle/>
          <a:p>
            <a:pPr algn="l">
              <a:spcBef>
                <a:spcPct val="50000"/>
              </a:spcBef>
            </a:pPr>
            <a:r>
              <a:rPr lang="en-US" sz="1600"/>
              <a:t>Mills Bomb invented 1915 by British; 75 million were used during World War One</a:t>
            </a:r>
          </a:p>
        </p:txBody>
      </p:sp>
      <p:sp>
        <p:nvSpPr>
          <p:cNvPr id="35857" name="Text Box 17"/>
          <p:cNvSpPr txBox="1">
            <a:spLocks noChangeArrowheads="1"/>
          </p:cNvSpPr>
          <p:nvPr/>
        </p:nvSpPr>
        <p:spPr bwMode="auto">
          <a:xfrm>
            <a:off x="2743200" y="228600"/>
            <a:ext cx="3276600" cy="579438"/>
          </a:xfrm>
          <a:prstGeom prst="rect">
            <a:avLst/>
          </a:prstGeom>
          <a:noFill/>
          <a:ln w="9525">
            <a:noFill/>
            <a:miter lim="800000"/>
            <a:headEnd/>
            <a:tailEnd/>
          </a:ln>
          <a:effectLst/>
        </p:spPr>
        <p:txBody>
          <a:bodyPr>
            <a:spAutoFit/>
          </a:bodyPr>
          <a:lstStyle/>
          <a:p>
            <a:pPr>
              <a:spcBef>
                <a:spcPct val="50000"/>
              </a:spcBef>
            </a:pPr>
            <a:r>
              <a:rPr lang="en-US" sz="3200">
                <a:solidFill>
                  <a:schemeClr val="bg1"/>
                </a:solidFill>
              </a:rPr>
              <a:t>GRENADES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53"/>
                                        </p:tgtEl>
                                        <p:attrNameLst>
                                          <p:attrName>style.visibility</p:attrName>
                                        </p:attrNameLst>
                                      </p:cBhvr>
                                      <p:to>
                                        <p:strVal val="visible"/>
                                      </p:to>
                                    </p:set>
                                    <p:anim calcmode="lin" valueType="num">
                                      <p:cBhvr additive="base">
                                        <p:cTn id="7" dur="500" fill="hold"/>
                                        <p:tgtEl>
                                          <p:spTgt spid="35853"/>
                                        </p:tgtEl>
                                        <p:attrNameLst>
                                          <p:attrName>ppt_x</p:attrName>
                                        </p:attrNameLst>
                                      </p:cBhvr>
                                      <p:tavLst>
                                        <p:tav tm="0">
                                          <p:val>
                                            <p:strVal val="#ppt_x"/>
                                          </p:val>
                                        </p:tav>
                                        <p:tav tm="100000">
                                          <p:val>
                                            <p:strVal val="#ppt_x"/>
                                          </p:val>
                                        </p:tav>
                                      </p:tavLst>
                                    </p:anim>
                                    <p:anim calcmode="lin" valueType="num">
                                      <p:cBhvr additive="base">
                                        <p:cTn id="8" dur="500" fill="hold"/>
                                        <p:tgtEl>
                                          <p:spTgt spid="358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9"/>
                                        </p:tgtEl>
                                        <p:attrNameLst>
                                          <p:attrName>style.visibility</p:attrName>
                                        </p:attrNameLst>
                                      </p:cBhvr>
                                      <p:to>
                                        <p:strVal val="visible"/>
                                      </p:to>
                                    </p:set>
                                    <p:anim calcmode="lin" valueType="num">
                                      <p:cBhvr additive="base">
                                        <p:cTn id="13" dur="500" fill="hold"/>
                                        <p:tgtEl>
                                          <p:spTgt spid="35849"/>
                                        </p:tgtEl>
                                        <p:attrNameLst>
                                          <p:attrName>ppt_x</p:attrName>
                                        </p:attrNameLst>
                                      </p:cBhvr>
                                      <p:tavLst>
                                        <p:tav tm="0">
                                          <p:val>
                                            <p:strVal val="#ppt_x"/>
                                          </p:val>
                                        </p:tav>
                                        <p:tav tm="100000">
                                          <p:val>
                                            <p:strVal val="#ppt_x"/>
                                          </p:val>
                                        </p:tav>
                                      </p:tavLst>
                                    </p:anim>
                                    <p:anim calcmode="lin" valueType="num">
                                      <p:cBhvr additive="base">
                                        <p:cTn id="14" dur="500" fill="hold"/>
                                        <p:tgtEl>
                                          <p:spTgt spid="358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5851"/>
                                        </p:tgtEl>
                                        <p:attrNameLst>
                                          <p:attrName>style.visibility</p:attrName>
                                        </p:attrNameLst>
                                      </p:cBhvr>
                                      <p:to>
                                        <p:strVal val="visible"/>
                                      </p:to>
                                    </p:set>
                                    <p:animEffect transition="in" filter="checkerboard(across)">
                                      <p:cBhvr>
                                        <p:cTn id="19" dur="500"/>
                                        <p:tgtEl>
                                          <p:spTgt spid="35851"/>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35845"/>
                                        </p:tgtEl>
                                        <p:attrNameLst>
                                          <p:attrName>style.visibility</p:attrName>
                                        </p:attrNameLst>
                                      </p:cBhvr>
                                      <p:to>
                                        <p:strVal val="visible"/>
                                      </p:to>
                                    </p:set>
                                    <p:animEffect transition="in" filter="diamond(in)">
                                      <p:cBhvr>
                                        <p:cTn id="24" dur="2000"/>
                                        <p:tgtEl>
                                          <p:spTgt spid="35845"/>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35855"/>
                                        </p:tgtEl>
                                        <p:attrNameLst>
                                          <p:attrName>style.visibility</p:attrName>
                                        </p:attrNameLst>
                                      </p:cBhvr>
                                      <p:to>
                                        <p:strVal val="visible"/>
                                      </p:to>
                                    </p:set>
                                    <p:animEffect transition="in" filter="diamond(in)">
                                      <p:cBhvr>
                                        <p:cTn id="29" dur="2000"/>
                                        <p:tgtEl>
                                          <p:spTgt spid="3585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5856"/>
                                        </p:tgtEl>
                                        <p:attrNameLst>
                                          <p:attrName>style.visibility</p:attrName>
                                        </p:attrNameLst>
                                      </p:cBhvr>
                                      <p:to>
                                        <p:strVal val="visible"/>
                                      </p:to>
                                    </p:set>
                                    <p:anim calcmode="lin" valueType="num">
                                      <p:cBhvr additive="base">
                                        <p:cTn id="34" dur="500" fill="hold"/>
                                        <p:tgtEl>
                                          <p:spTgt spid="35856"/>
                                        </p:tgtEl>
                                        <p:attrNameLst>
                                          <p:attrName>ppt_x</p:attrName>
                                        </p:attrNameLst>
                                      </p:cBhvr>
                                      <p:tavLst>
                                        <p:tav tm="0">
                                          <p:val>
                                            <p:strVal val="#ppt_x"/>
                                          </p:val>
                                        </p:tav>
                                        <p:tav tm="100000">
                                          <p:val>
                                            <p:strVal val="#ppt_x"/>
                                          </p:val>
                                        </p:tav>
                                      </p:tavLst>
                                    </p:anim>
                                    <p:anim calcmode="lin" valueType="num">
                                      <p:cBhvr additive="base">
                                        <p:cTn id="35" dur="500" fill="hold"/>
                                        <p:tgtEl>
                                          <p:spTgt spid="3585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35847"/>
                                        </p:tgtEl>
                                        <p:attrNameLst>
                                          <p:attrName>style.visibility</p:attrName>
                                        </p:attrNameLst>
                                      </p:cBhvr>
                                      <p:to>
                                        <p:strVal val="visible"/>
                                      </p:to>
                                    </p:set>
                                    <p:animEffect transition="in" filter="diamond(in)">
                                      <p:cBhvr>
                                        <p:cTn id="40" dur="20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0"/>
            <a:ext cx="7772400" cy="1143000"/>
          </a:xfrm>
        </p:spPr>
        <p:txBody>
          <a:bodyPr/>
          <a:lstStyle/>
          <a:p>
            <a:r>
              <a:rPr lang="en-US">
                <a:solidFill>
                  <a:schemeClr val="bg1"/>
                </a:solidFill>
              </a:rPr>
              <a:t>ARTILLERY</a:t>
            </a:r>
          </a:p>
        </p:txBody>
      </p:sp>
      <p:pic>
        <p:nvPicPr>
          <p:cNvPr id="36869" name="Picture 5" descr="britis3">
            <a:hlinkClick r:id="rId2"/>
          </p:cNvPr>
          <p:cNvPicPr>
            <a:picLocks noChangeAspect="1" noChangeArrowheads="1"/>
          </p:cNvPicPr>
          <p:nvPr/>
        </p:nvPicPr>
        <p:blipFill>
          <a:blip r:embed="rId3" cstate="print"/>
          <a:srcRect/>
          <a:stretch>
            <a:fillRect/>
          </a:stretch>
        </p:blipFill>
        <p:spPr bwMode="auto">
          <a:xfrm>
            <a:off x="5562600" y="4038600"/>
            <a:ext cx="3429000" cy="2647950"/>
          </a:xfrm>
          <a:prstGeom prst="rect">
            <a:avLst/>
          </a:prstGeom>
          <a:noFill/>
        </p:spPr>
      </p:pic>
      <p:sp>
        <p:nvSpPr>
          <p:cNvPr id="36870" name="Text Box 6"/>
          <p:cNvSpPr txBox="1">
            <a:spLocks noChangeArrowheads="1"/>
          </p:cNvSpPr>
          <p:nvPr/>
        </p:nvSpPr>
        <p:spPr bwMode="auto">
          <a:xfrm>
            <a:off x="1676400" y="5276850"/>
            <a:ext cx="3886200" cy="1581150"/>
          </a:xfrm>
          <a:prstGeom prst="rect">
            <a:avLst/>
          </a:prstGeom>
          <a:noFill/>
          <a:ln w="9525">
            <a:noFill/>
            <a:miter lim="800000"/>
            <a:headEnd/>
            <a:tailEnd/>
          </a:ln>
          <a:effectLst/>
        </p:spPr>
        <p:txBody>
          <a:bodyPr>
            <a:spAutoFit/>
          </a:bodyPr>
          <a:lstStyle/>
          <a:p>
            <a:pPr algn="l"/>
            <a:r>
              <a:rPr lang="en-US" sz="1400" b="1" i="1">
                <a:solidFill>
                  <a:schemeClr val="bg1"/>
                </a:solidFill>
              </a:rPr>
              <a:t>In August 1914, the British Army had 1,226 of the 18 pounders.  Such was its reliability, that by the end of the war, the army had 9,424 in service </a:t>
            </a:r>
          </a:p>
          <a:p>
            <a:pPr algn="l"/>
            <a:r>
              <a:rPr lang="en-US" sz="1400" b="1" i="1">
                <a:solidFill>
                  <a:schemeClr val="bg1"/>
                </a:solidFill>
              </a:rPr>
              <a:t>The 18 pounder could fire shells of high explosives of between 4.6 kg and 8.4 kg. The 18 pounder had a range of 5,966 meters </a:t>
            </a:r>
            <a:br>
              <a:rPr lang="en-US" sz="1400" b="1" i="1">
                <a:solidFill>
                  <a:schemeClr val="bg1"/>
                </a:solidFill>
              </a:rPr>
            </a:br>
            <a:endParaRPr lang="en-US" sz="1400" b="1" i="1">
              <a:solidFill>
                <a:schemeClr val="bg1"/>
              </a:solidFill>
            </a:endParaRPr>
          </a:p>
        </p:txBody>
      </p:sp>
      <p:pic>
        <p:nvPicPr>
          <p:cNvPr id="36872" name="Picture 8" descr="ypres"/>
          <p:cNvPicPr>
            <a:picLocks noChangeAspect="1" noChangeArrowheads="1"/>
          </p:cNvPicPr>
          <p:nvPr/>
        </p:nvPicPr>
        <p:blipFill>
          <a:blip r:embed="rId4" cstate="print"/>
          <a:srcRect/>
          <a:stretch>
            <a:fillRect/>
          </a:stretch>
        </p:blipFill>
        <p:spPr bwMode="auto">
          <a:xfrm>
            <a:off x="0" y="0"/>
            <a:ext cx="2809875" cy="3571875"/>
          </a:xfrm>
          <a:prstGeom prst="rect">
            <a:avLst/>
          </a:prstGeom>
          <a:noFill/>
        </p:spPr>
      </p:pic>
      <p:sp>
        <p:nvSpPr>
          <p:cNvPr id="36873" name="Rectangle 9"/>
          <p:cNvSpPr>
            <a:spLocks noChangeArrowheads="1"/>
          </p:cNvSpPr>
          <p:nvPr/>
        </p:nvSpPr>
        <p:spPr bwMode="auto">
          <a:xfrm>
            <a:off x="0" y="3657600"/>
            <a:ext cx="2667000" cy="1190625"/>
          </a:xfrm>
          <a:prstGeom prst="rect">
            <a:avLst/>
          </a:prstGeom>
          <a:noFill/>
          <a:ln w="9525">
            <a:noFill/>
            <a:miter lim="800000"/>
            <a:headEnd/>
            <a:tailEnd/>
          </a:ln>
          <a:effectLst/>
        </p:spPr>
        <p:txBody>
          <a:bodyPr anchor="ctr">
            <a:spAutoFit/>
          </a:bodyPr>
          <a:lstStyle/>
          <a:p>
            <a:pPr algn="l"/>
            <a:r>
              <a:rPr lang="en-US" sz="1600" b="1">
                <a:solidFill>
                  <a:schemeClr val="bg1"/>
                </a:solidFill>
              </a:rPr>
              <a:t>The devastation of Ypres - barely a building was left undamaged by shell bombardment</a:t>
            </a:r>
            <a:r>
              <a:rPr lang="en-US">
                <a:solidFill>
                  <a:schemeClr val="bg1"/>
                </a:solidFill>
              </a:rPr>
              <a:t> </a:t>
            </a:r>
          </a:p>
        </p:txBody>
      </p:sp>
      <p:pic>
        <p:nvPicPr>
          <p:cNvPr id="36878" name="Picture 14" descr="Loading a 15-inch howitzer">
            <a:hlinkClick r:id="rId5" tooltip="Loading a 15-inch howitzer"/>
          </p:cNvPr>
          <p:cNvPicPr>
            <a:picLocks noChangeAspect="1" noChangeArrowheads="1"/>
          </p:cNvPicPr>
          <p:nvPr/>
        </p:nvPicPr>
        <p:blipFill>
          <a:blip r:embed="rId6" cstate="print"/>
          <a:srcRect/>
          <a:stretch>
            <a:fillRect/>
          </a:stretch>
        </p:blipFill>
        <p:spPr bwMode="auto">
          <a:xfrm>
            <a:off x="6553200" y="304800"/>
            <a:ext cx="2381250" cy="2257425"/>
          </a:xfrm>
          <a:prstGeom prst="rect">
            <a:avLst/>
          </a:prstGeom>
          <a:noFill/>
        </p:spPr>
      </p:pic>
      <p:sp>
        <p:nvSpPr>
          <p:cNvPr id="36879" name="Rectangle 15"/>
          <p:cNvSpPr>
            <a:spLocks noChangeArrowheads="1"/>
          </p:cNvSpPr>
          <p:nvPr/>
        </p:nvSpPr>
        <p:spPr bwMode="auto">
          <a:xfrm>
            <a:off x="6553200" y="2476500"/>
            <a:ext cx="2819400" cy="457200"/>
          </a:xfrm>
          <a:prstGeom prst="rect">
            <a:avLst/>
          </a:prstGeom>
          <a:noFill/>
          <a:ln w="9525">
            <a:noFill/>
            <a:miter lim="800000"/>
            <a:headEnd/>
            <a:tailEnd/>
          </a:ln>
          <a:effectLst/>
        </p:spPr>
        <p:txBody>
          <a:bodyPr anchor="ctr">
            <a:spAutoFit/>
          </a:bodyPr>
          <a:lstStyle/>
          <a:p>
            <a:pPr algn="l"/>
            <a:r>
              <a:rPr lang="en-US" sz="1400"/>
              <a:t>Loading a 15-inch howitzer</a:t>
            </a:r>
            <a:r>
              <a:rPr lang="en-US"/>
              <a:t> </a:t>
            </a:r>
          </a:p>
        </p:txBody>
      </p:sp>
      <p:pic>
        <p:nvPicPr>
          <p:cNvPr id="36884" name="Picture 20" descr="Image:Passchendaele aerial view.jpg">
            <a:hlinkClick r:id="rId7"/>
          </p:cNvPr>
          <p:cNvPicPr>
            <a:picLocks noChangeAspect="1" noChangeArrowheads="1"/>
          </p:cNvPicPr>
          <p:nvPr/>
        </p:nvPicPr>
        <p:blipFill>
          <a:blip r:embed="rId8" cstate="print"/>
          <a:srcRect/>
          <a:stretch>
            <a:fillRect/>
          </a:stretch>
        </p:blipFill>
        <p:spPr bwMode="auto">
          <a:xfrm>
            <a:off x="2514600" y="914400"/>
            <a:ext cx="3221038" cy="4343400"/>
          </a:xfrm>
          <a:prstGeom prst="rect">
            <a:avLst/>
          </a:prstGeom>
          <a:noFill/>
        </p:spPr>
      </p:pic>
      <p:sp>
        <p:nvSpPr>
          <p:cNvPr id="36885" name="Rectangle 21"/>
          <p:cNvSpPr>
            <a:spLocks noChangeArrowheads="1"/>
          </p:cNvSpPr>
          <p:nvPr/>
        </p:nvSpPr>
        <p:spPr bwMode="auto">
          <a:xfrm>
            <a:off x="5943600" y="2971800"/>
            <a:ext cx="3200400" cy="1006475"/>
          </a:xfrm>
          <a:prstGeom prst="rect">
            <a:avLst/>
          </a:prstGeom>
          <a:noFill/>
          <a:ln w="9525">
            <a:noFill/>
            <a:miter lim="800000"/>
            <a:headEnd/>
            <a:tailEnd/>
          </a:ln>
          <a:effectLst/>
        </p:spPr>
        <p:txBody>
          <a:bodyPr anchor="ctr">
            <a:spAutoFit/>
          </a:bodyPr>
          <a:lstStyle/>
          <a:p>
            <a:pPr algn="l"/>
            <a:r>
              <a:rPr lang="en-US">
                <a:hlinkClick r:id="rId9" tooltip="Enlarge"/>
              </a:rPr>
              <a:t>  </a:t>
            </a:r>
            <a:r>
              <a:rPr lang="en-US" sz="600"/>
              <a:t> </a:t>
            </a:r>
            <a:endParaRPr lang="en-US"/>
          </a:p>
          <a:p>
            <a:pPr algn="l" eaLnBrk="0" hangingPunct="0"/>
            <a:r>
              <a:rPr lang="en-US" sz="1800">
                <a:solidFill>
                  <a:schemeClr val="bg1"/>
                </a:solidFill>
              </a:rPr>
              <a:t>Passchendaele village, before and after the 3rd Battle of Ypres.</a:t>
            </a:r>
          </a:p>
        </p:txBody>
      </p:sp>
      <p:pic>
        <p:nvPicPr>
          <p:cNvPr id="36886" name="Picture 22" descr="magnify-clip">
            <a:hlinkClick r:id="rId9" tooltip="Enlarge"/>
          </p:cNvPr>
          <p:cNvPicPr>
            <a:picLocks noChangeAspect="1" noChangeArrowheads="1"/>
          </p:cNvPicPr>
          <p:nvPr/>
        </p:nvPicPr>
        <p:blipFill>
          <a:blip r:embed="rId10" cstate="print"/>
          <a:srcRect/>
          <a:stretch>
            <a:fillRect/>
          </a:stretch>
        </p:blipFill>
        <p:spPr bwMode="auto">
          <a:xfrm>
            <a:off x="168275" y="3063875"/>
            <a:ext cx="142875" cy="104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blinds(horizontal)">
                                      <p:cBhvr>
                                        <p:cTn id="7" dur="500"/>
                                        <p:tgtEl>
                                          <p:spTgt spid="3686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70"/>
                                        </p:tgtEl>
                                        <p:attrNameLst>
                                          <p:attrName>style.visibility</p:attrName>
                                        </p:attrNameLst>
                                      </p:cBhvr>
                                      <p:to>
                                        <p:strVal val="visible"/>
                                      </p:to>
                                    </p:set>
                                    <p:animEffect transition="in" filter="box(in)">
                                      <p:cBhvr>
                                        <p:cTn id="12" dur="500"/>
                                        <p:tgtEl>
                                          <p:spTgt spid="368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878"/>
                                        </p:tgtEl>
                                        <p:attrNameLst>
                                          <p:attrName>style.visibility</p:attrName>
                                        </p:attrNameLst>
                                      </p:cBhvr>
                                      <p:to>
                                        <p:strVal val="visible"/>
                                      </p:to>
                                    </p:set>
                                    <p:animEffect transition="in" filter="blinds(horizontal)">
                                      <p:cBhvr>
                                        <p:cTn id="17" dur="500"/>
                                        <p:tgtEl>
                                          <p:spTgt spid="3687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6879"/>
                                        </p:tgtEl>
                                        <p:attrNameLst>
                                          <p:attrName>style.visibility</p:attrName>
                                        </p:attrNameLst>
                                      </p:cBhvr>
                                      <p:to>
                                        <p:strVal val="visible"/>
                                      </p:to>
                                    </p:set>
                                    <p:anim calcmode="lin" valueType="num">
                                      <p:cBhvr additive="base">
                                        <p:cTn id="22" dur="500" fill="hold"/>
                                        <p:tgtEl>
                                          <p:spTgt spid="36879"/>
                                        </p:tgtEl>
                                        <p:attrNameLst>
                                          <p:attrName>ppt_x</p:attrName>
                                        </p:attrNameLst>
                                      </p:cBhvr>
                                      <p:tavLst>
                                        <p:tav tm="0">
                                          <p:val>
                                            <p:strVal val="#ppt_x"/>
                                          </p:val>
                                        </p:tav>
                                        <p:tav tm="100000">
                                          <p:val>
                                            <p:strVal val="#ppt_x"/>
                                          </p:val>
                                        </p:tav>
                                      </p:tavLst>
                                    </p:anim>
                                    <p:anim calcmode="lin" valueType="num">
                                      <p:cBhvr additive="base">
                                        <p:cTn id="23" dur="500" fill="hold"/>
                                        <p:tgtEl>
                                          <p:spTgt spid="3687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6872"/>
                                        </p:tgtEl>
                                        <p:attrNameLst>
                                          <p:attrName>style.visibility</p:attrName>
                                        </p:attrNameLst>
                                      </p:cBhvr>
                                      <p:to>
                                        <p:strVal val="visible"/>
                                      </p:to>
                                    </p:set>
                                    <p:animEffect transition="in" filter="diamond(in)">
                                      <p:cBhvr>
                                        <p:cTn id="28" dur="2000"/>
                                        <p:tgtEl>
                                          <p:spTgt spid="3687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6873"/>
                                        </p:tgtEl>
                                        <p:attrNameLst>
                                          <p:attrName>style.visibility</p:attrName>
                                        </p:attrNameLst>
                                      </p:cBhvr>
                                      <p:to>
                                        <p:strVal val="visible"/>
                                      </p:to>
                                    </p:set>
                                    <p:anim calcmode="lin" valueType="num">
                                      <p:cBhvr additive="base">
                                        <p:cTn id="33" dur="500" fill="hold"/>
                                        <p:tgtEl>
                                          <p:spTgt spid="36873"/>
                                        </p:tgtEl>
                                        <p:attrNameLst>
                                          <p:attrName>ppt_x</p:attrName>
                                        </p:attrNameLst>
                                      </p:cBhvr>
                                      <p:tavLst>
                                        <p:tav tm="0">
                                          <p:val>
                                            <p:strVal val="#ppt_x"/>
                                          </p:val>
                                        </p:tav>
                                        <p:tav tm="100000">
                                          <p:val>
                                            <p:strVal val="#ppt_x"/>
                                          </p:val>
                                        </p:tav>
                                      </p:tavLst>
                                    </p:anim>
                                    <p:anim calcmode="lin" valueType="num">
                                      <p:cBhvr additive="base">
                                        <p:cTn id="34" dur="500" fill="hold"/>
                                        <p:tgtEl>
                                          <p:spTgt spid="3687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6884"/>
                                        </p:tgtEl>
                                        <p:attrNameLst>
                                          <p:attrName>style.visibility</p:attrName>
                                        </p:attrNameLst>
                                      </p:cBhvr>
                                      <p:to>
                                        <p:strVal val="visible"/>
                                      </p:to>
                                    </p:set>
                                    <p:animEffect transition="in" filter="blinds(horizontal)">
                                      <p:cBhvr>
                                        <p:cTn id="39" dur="500"/>
                                        <p:tgtEl>
                                          <p:spTgt spid="3688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6885"/>
                                        </p:tgtEl>
                                        <p:attrNameLst>
                                          <p:attrName>style.visibility</p:attrName>
                                        </p:attrNameLst>
                                      </p:cBhvr>
                                      <p:to>
                                        <p:strVal val="visible"/>
                                      </p:to>
                                    </p:set>
                                    <p:anim calcmode="lin" valueType="num">
                                      <p:cBhvr additive="base">
                                        <p:cTn id="44" dur="500" fill="hold"/>
                                        <p:tgtEl>
                                          <p:spTgt spid="36885"/>
                                        </p:tgtEl>
                                        <p:attrNameLst>
                                          <p:attrName>ppt_x</p:attrName>
                                        </p:attrNameLst>
                                      </p:cBhvr>
                                      <p:tavLst>
                                        <p:tav tm="0">
                                          <p:val>
                                            <p:strVal val="#ppt_x"/>
                                          </p:val>
                                        </p:tav>
                                        <p:tav tm="100000">
                                          <p:val>
                                            <p:strVal val="#ppt_x"/>
                                          </p:val>
                                        </p:tav>
                                      </p:tavLst>
                                    </p:anim>
                                    <p:anim calcmode="lin" valueType="num">
                                      <p:cBhvr additive="base">
                                        <p:cTn id="45" dur="500" fill="hold"/>
                                        <p:tgtEl>
                                          <p:spTgt spid="368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3" grpId="0"/>
      <p:bldP spid="36879" grpId="0"/>
      <p:bldP spid="36885"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8049E65DE6404F966D1FB5F0758616" ma:contentTypeVersion="1" ma:contentTypeDescription="Create a new document." ma:contentTypeScope="" ma:versionID="9206964c530903755d0de227c523dcad">
  <xsd:schema xmlns:xsd="http://www.w3.org/2001/XMLSchema" xmlns:xs="http://www.w3.org/2001/XMLSchema" xmlns:p="http://schemas.microsoft.com/office/2006/metadata/properties" xmlns:ns2="a1c4832e-38d7-47d5-ac6a-07723ea7b2ba" xmlns:ns3="34259960-a2c0-4469-9384-bbb4dac84319" targetNamespace="http://schemas.microsoft.com/office/2006/metadata/properties" ma:root="true" ma:fieldsID="34de8a6b4cb051e89249969a4322b5c9" ns2:_="" ns3:_="">
    <xsd:import namespace="a1c4832e-38d7-47d5-ac6a-07723ea7b2ba"/>
    <xsd:import namespace="34259960-a2c0-4469-9384-bbb4dac84319"/>
    <xsd:element name="properties">
      <xsd:complexType>
        <xsd:sequence>
          <xsd:element name="documentManagement">
            <xsd:complexType>
              <xsd:all>
                <xsd:element ref="ns2:Related_x0020_Class_x0020_Topic"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4832e-38d7-47d5-ac6a-07723ea7b2ba" elementFormDefault="qualified">
    <xsd:import namespace="http://schemas.microsoft.com/office/2006/documentManagement/types"/>
    <xsd:import namespace="http://schemas.microsoft.com/office/infopath/2007/PartnerControls"/>
    <xsd:element name="Related_x0020_Class_x0020_Topic" ma:index="8" nillable="true" ma:displayName="Related Class Topic" ma:list="{6c45e1e6-83d4-41d6-8bd9-43e8524549e6}" ma:internalName="Related_x0020_Class_x0020_Topic" ma:showField="Title" ma:web="f36e7449-e560-4a21-9506-6896bf6670a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4259960-a2c0-4469-9384-bbb4dac84319"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documentManagement>
    <Related_x0020_Class_x0020_Topic xmlns="a1c4832e-38d7-47d5-ac6a-07723ea7b2ba"/>
  </documentManagement>
</p:properties>
</file>

<file path=customXml/itemProps1.xml><?xml version="1.0" encoding="utf-8"?>
<ds:datastoreItem xmlns:ds="http://schemas.openxmlformats.org/officeDocument/2006/customXml" ds:itemID="{F231E067-7200-44DB-B530-2AB217BB8296}">
  <ds:schemaRefs>
    <ds:schemaRef ds:uri="http://schemas.microsoft.com/sharepoint/events"/>
  </ds:schemaRefs>
</ds:datastoreItem>
</file>

<file path=customXml/itemProps2.xml><?xml version="1.0" encoding="utf-8"?>
<ds:datastoreItem xmlns:ds="http://schemas.openxmlformats.org/officeDocument/2006/customXml" ds:itemID="{E13FAA99-9331-4A2A-BC92-CD84E945D817}">
  <ds:schemaRefs>
    <ds:schemaRef ds:uri="http://schemas.microsoft.com/sharepoint/v3/contenttype/forms"/>
  </ds:schemaRefs>
</ds:datastoreItem>
</file>

<file path=customXml/itemProps3.xml><?xml version="1.0" encoding="utf-8"?>
<ds:datastoreItem xmlns:ds="http://schemas.openxmlformats.org/officeDocument/2006/customXml" ds:itemID="{83EB54A8-2ECF-4C22-955E-6B9626303F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4832e-38d7-47d5-ac6a-07723ea7b2ba"/>
    <ds:schemaRef ds:uri="34259960-a2c0-4469-9384-bbb4dac843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8A328ED-6F11-4F05-A0FF-360D3DD609C2}">
  <ds:schemaRefs>
    <ds:schemaRef ds:uri="http://schemas.microsoft.com/office/2006/metadata/longProperties"/>
  </ds:schemaRefs>
</ds:datastoreItem>
</file>

<file path=customXml/itemProps5.xml><?xml version="1.0" encoding="utf-8"?>
<ds:datastoreItem xmlns:ds="http://schemas.openxmlformats.org/officeDocument/2006/customXml" ds:itemID="{26EE5401-44E1-413B-BC88-CDE8B699F6A7}">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3285</TotalTime>
  <Words>1064</Words>
  <Application>Microsoft Office PowerPoint</Application>
  <PresentationFormat>On-screen Show (4:3)</PresentationFormat>
  <Paragraphs>92</Paragraphs>
  <Slides>16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Times New Roman</vt:lpstr>
      <vt:lpstr>Verdana</vt:lpstr>
      <vt:lpstr>Impact</vt:lpstr>
      <vt:lpstr>Arial</vt:lpstr>
      <vt:lpstr>Comic Sans MS</vt:lpstr>
      <vt:lpstr>Tw Cen MT Condensed Extra Bold</vt:lpstr>
      <vt:lpstr>Default Design</vt:lpstr>
      <vt:lpstr>Sound (OLE2)</vt:lpstr>
      <vt:lpstr>Slide 1</vt:lpstr>
      <vt:lpstr>World War I Weapons</vt:lpstr>
      <vt:lpstr>KEY WEAPONS OF WWI</vt:lpstr>
      <vt:lpstr>Slide 4</vt:lpstr>
      <vt:lpstr>Slide 5</vt:lpstr>
      <vt:lpstr>The Machine Gun</vt:lpstr>
      <vt:lpstr>A Canadian Failure:  The Ross Rifle</vt:lpstr>
      <vt:lpstr>Slide 8</vt:lpstr>
      <vt:lpstr>ARTILLERY</vt:lpstr>
      <vt:lpstr>Submarines</vt:lpstr>
      <vt:lpstr>The Flamethrower</vt:lpstr>
      <vt:lpstr>Slide 12</vt:lpstr>
      <vt:lpstr> World War I Planes</vt:lpstr>
      <vt:lpstr>The Red Baron</vt:lpstr>
      <vt:lpstr>Canadian Flying Ace:  Billy Bishop</vt:lpstr>
      <vt:lpstr>Resources</vt:lpstr>
    </vt:vector>
  </TitlesOfParts>
  <Company>ECISD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I’s heroes and weapons</dc:title>
  <dc:creator>student112</dc:creator>
  <cp:lastModifiedBy>Βασίλης</cp:lastModifiedBy>
  <cp:revision>37</cp:revision>
  <dcterms:created xsi:type="dcterms:W3CDTF">2005-11-29T21:33:25Z</dcterms:created>
  <dcterms:modified xsi:type="dcterms:W3CDTF">2015-01-07T16:40:36Z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Brent Hergott</vt:lpwstr>
  </property>
  <property fmtid="{D5CDD505-2E9C-101B-9397-08002B2CF9AE}" pid="4" name="xd_Signature">
    <vt:lpwstr/>
  </property>
  <property fmtid="{D5CDD505-2E9C-101B-9397-08002B2CF9AE}" pid="5" name="display_urn:schemas-microsoft-com:office:office#Author">
    <vt:lpwstr>Brent Hergott</vt:lpwstr>
  </property>
  <property fmtid="{D5CDD505-2E9C-101B-9397-08002B2CF9AE}" pid="6" name="TemplateUrl">
    <vt:lpwstr/>
  </property>
  <property fmtid="{D5CDD505-2E9C-101B-9397-08002B2CF9AE}" pid="7" name="xd_ProgID">
    <vt:lpwstr/>
  </property>
  <property fmtid="{D5CDD505-2E9C-101B-9397-08002B2CF9AE}" pid="8" name="_SourceUrl">
    <vt:lpwstr/>
  </property>
  <property fmtid="{D5CDD505-2E9C-101B-9397-08002B2CF9AE}" pid="9" name="_dlc_DocId">
    <vt:lpwstr>UZ76ZFYV32WR-3301-26</vt:lpwstr>
  </property>
  <property fmtid="{D5CDD505-2E9C-101B-9397-08002B2CF9AE}" pid="10" name="_dlc_DocIdItemGuid">
    <vt:lpwstr>ac498d38-a4a9-445d-adaa-da2ff46af962</vt:lpwstr>
  </property>
  <property fmtid="{D5CDD505-2E9C-101B-9397-08002B2CF9AE}" pid="11" name="_dlc_DocIdUrl">
    <vt:lpwstr>http://brd-shareptweb:8090/sec/RCS/Gr10/History/Hergott/_layouts/DocIdRedir.aspx?ID=UZ76ZFYV32WR-3301-26, UZ76ZFYV32WR-3301-26</vt:lpwstr>
  </property>
</Properties>
</file>